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3" r:id="rId2"/>
    <p:sldId id="395" r:id="rId3"/>
    <p:sldId id="459" r:id="rId4"/>
    <p:sldId id="537" r:id="rId5"/>
    <p:sldId id="552" r:id="rId6"/>
    <p:sldId id="535" r:id="rId7"/>
    <p:sldId id="559" r:id="rId8"/>
    <p:sldId id="462" r:id="rId9"/>
    <p:sldId id="558" r:id="rId10"/>
    <p:sldId id="553" r:id="rId11"/>
    <p:sldId id="538" r:id="rId12"/>
    <p:sldId id="539" r:id="rId13"/>
    <p:sldId id="549" r:id="rId14"/>
    <p:sldId id="550" r:id="rId15"/>
    <p:sldId id="545" r:id="rId16"/>
    <p:sldId id="546" r:id="rId17"/>
    <p:sldId id="547" r:id="rId18"/>
    <p:sldId id="548" r:id="rId19"/>
    <p:sldId id="499" r:id="rId20"/>
    <p:sldId id="551" r:id="rId21"/>
    <p:sldId id="554" r:id="rId22"/>
    <p:sldId id="540" r:id="rId23"/>
    <p:sldId id="543" r:id="rId24"/>
    <p:sldId id="541" r:id="rId25"/>
    <p:sldId id="534" r:id="rId26"/>
    <p:sldId id="555" r:id="rId27"/>
    <p:sldId id="542" r:id="rId28"/>
    <p:sldId id="556" r:id="rId29"/>
    <p:sldId id="557" r:id="rId30"/>
    <p:sldId id="517" r:id="rId31"/>
    <p:sldId id="433" r:id="rId32"/>
    <p:sldId id="434" r:id="rId33"/>
    <p:sldId id="435" r:id="rId34"/>
    <p:sldId id="436" r:id="rId35"/>
    <p:sldId id="424" r:id="rId36"/>
    <p:sldId id="458" r:id="rId3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00" autoAdjust="0"/>
  </p:normalViewPr>
  <p:slideViewPr>
    <p:cSldViewPr snapToGrid="0" snapToObjects="1">
      <p:cViewPr varScale="1">
        <p:scale>
          <a:sx n="136" d="100"/>
          <a:sy n="136" d="100"/>
        </p:scale>
        <p:origin x="-12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E9D04-FB9E-6441-9E4D-085187DC173C}" type="datetimeFigureOut">
              <a:rPr lang="fr-FR" smtClean="0"/>
              <a:t>06/02/18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FA68C-AE6D-5F4F-A734-491C4DE16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1358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13EA7-7730-A74E-85E5-C4137B57F639}" type="datetimeFigureOut">
              <a:rPr lang="fr-FR" smtClean="0"/>
              <a:t>06/02/18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EE08E-52B9-2545-A9CF-6D863B522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5165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19E9-CD1E-3349-B55C-3ECBDBC71B29}" type="datetime1">
              <a:rPr lang="fr-FR" smtClean="0"/>
              <a:t>06/02/18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4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076-6CCF-A243-A3A5-4BCCFCBDF23F}" type="datetime1">
              <a:rPr lang="fr-FR" smtClean="0"/>
              <a:t>06/02/18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74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9F09-5717-C84C-ADAE-7A05439C455A}" type="datetime1">
              <a:rPr lang="fr-FR" smtClean="0"/>
              <a:t>06/02/18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626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5918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F0C8-5C63-3140-A840-A41936C85986}" type="datetime1">
              <a:rPr lang="fr-FR" smtClean="0"/>
              <a:t>06/02/18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84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84F3-A0C2-0742-9755-9E2BF24EA3A3}" type="datetime1">
              <a:rPr lang="fr-FR" smtClean="0"/>
              <a:t>06/02/18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8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10AB-D054-4B4F-A2C7-79770F74F967}" type="datetime1">
              <a:rPr lang="fr-FR" smtClean="0"/>
              <a:t>06/02/18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85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D165-9705-5044-9B1B-C32223FB5765}" type="datetime1">
              <a:rPr lang="fr-FR" smtClean="0"/>
              <a:t>06/02/18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53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3488-AF52-9443-B401-7BDDC66B506A}" type="datetime1">
              <a:rPr lang="fr-FR" smtClean="0"/>
              <a:t>06/02/18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8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8D7E-5EC4-A34F-9AEE-DB93AB43288C}" type="datetime1">
              <a:rPr lang="fr-FR" smtClean="0"/>
              <a:t>06/02/18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54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BBD8-5770-7547-BCA3-890543AC171E}" type="datetime1">
              <a:rPr lang="fr-FR" smtClean="0"/>
              <a:t>06/02/18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02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F8C4-AAA4-8E41-837F-67D2963DE8F5}" type="datetime1">
              <a:rPr lang="fr-FR" smtClean="0"/>
              <a:t>06/02/18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97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2F13F-05C0-B84E-A72A-9447B336F84E}" type="datetime1">
              <a:rPr lang="fr-FR" smtClean="0"/>
              <a:t>06/02/18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46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stackoverflow.com/questions/22408237/named-colors-in-matplotlib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mailto:jerome.servonnat@lsce.ipsl.fr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servon@ciclad.ipsl.jussieu.fr:~/C-ESM-EP/gi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jservonnat/C-ESM-EP.gi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59714"/>
            <a:ext cx="9144000" cy="328196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/>
          <a:stretch/>
        </p:blipFill>
        <p:spPr bwMode="auto">
          <a:xfrm>
            <a:off x="2411029" y="1159715"/>
            <a:ext cx="4847335" cy="328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11" y="4185524"/>
            <a:ext cx="1142432" cy="5123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" y="2853524"/>
            <a:ext cx="9144000" cy="1125578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17" name="Image 16" descr="Logo-Converge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03" y="6376981"/>
            <a:ext cx="2759909" cy="41123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002082" y="2835145"/>
            <a:ext cx="71038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 smtClean="0">
                <a:solidFill>
                  <a:schemeClr val="bg1"/>
                </a:solidFill>
                <a:latin typeface="Avenir Book"/>
                <a:cs typeface="Avenir Book"/>
              </a:rPr>
              <a:t>CliMAF</a:t>
            </a:r>
            <a:r>
              <a:rPr lang="fr-FR" sz="3200" b="1" dirty="0" smtClean="0">
                <a:solidFill>
                  <a:schemeClr val="bg1"/>
                </a:solidFill>
                <a:latin typeface="Avenir Book"/>
                <a:cs typeface="Avenir Book"/>
              </a:rPr>
              <a:t> </a:t>
            </a:r>
            <a:r>
              <a:rPr lang="fr-FR" sz="3200" b="1" dirty="0" err="1" smtClean="0">
                <a:solidFill>
                  <a:schemeClr val="bg1"/>
                </a:solidFill>
                <a:latin typeface="Avenir Book"/>
                <a:cs typeface="Avenir Book"/>
              </a:rPr>
              <a:t>Earth</a:t>
            </a:r>
            <a:r>
              <a:rPr lang="fr-FR" sz="3200" b="1" dirty="0" smtClean="0">
                <a:solidFill>
                  <a:schemeClr val="bg1"/>
                </a:solidFill>
                <a:latin typeface="Avenir Book"/>
                <a:cs typeface="Avenir Book"/>
              </a:rPr>
              <a:t> System Model Evaluation Platform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87059" y="4911639"/>
            <a:ext cx="4664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Evaluating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/</a:t>
            </a:r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comparing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 a set of simulations/</a:t>
            </a:r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models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 on </a:t>
            </a:r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Ciclad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 and 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Curie: part 1</a:t>
            </a:r>
            <a:endParaRPr lang="fr-FR" sz="2000" b="1" dirty="0" smtClean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46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own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213016" y="1819196"/>
            <a:ext cx="6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>
                <a:latin typeface="Avenir Book"/>
                <a:cs typeface="Avenir Book"/>
              </a:rPr>
              <a:t>The data </a:t>
            </a:r>
            <a:r>
              <a:rPr lang="fr-FR" dirty="0" err="1" smtClean="0">
                <a:latin typeface="Avenir Book"/>
                <a:cs typeface="Avenir Book"/>
              </a:rPr>
              <a:t>you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want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work</a:t>
            </a:r>
            <a:r>
              <a:rPr lang="fr-FR" dirty="0" smtClean="0">
                <a:latin typeface="Avenir Book"/>
                <a:cs typeface="Avenir Book"/>
              </a:rPr>
              <a:t> on </a:t>
            </a:r>
            <a:r>
              <a:rPr lang="fr-FR" dirty="0" err="1" smtClean="0">
                <a:latin typeface="Avenir Book"/>
                <a:cs typeface="Avenir Book"/>
              </a:rPr>
              <a:t>is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described</a:t>
            </a:r>
            <a:r>
              <a:rPr lang="fr-FR" dirty="0" smtClean="0">
                <a:latin typeface="Avenir Book"/>
                <a:cs typeface="Avenir Book"/>
              </a:rPr>
              <a:t> by a </a:t>
            </a:r>
            <a:r>
              <a:rPr lang="fr-FR" dirty="0" err="1" smtClean="0">
                <a:latin typeface="Avenir Book"/>
                <a:cs typeface="Avenir Book"/>
              </a:rPr>
              <a:t>CliMAF</a:t>
            </a:r>
            <a:r>
              <a:rPr lang="fr-FR" dirty="0" smtClean="0">
                <a:latin typeface="Avenir Book"/>
                <a:cs typeface="Avenir Book"/>
              </a:rPr>
              <a:t> '</a:t>
            </a:r>
            <a:r>
              <a:rPr lang="fr-FR" dirty="0" err="1" smtClean="0">
                <a:latin typeface="Avenir Book"/>
                <a:cs typeface="Avenir Book"/>
              </a:rPr>
              <a:t>project</a:t>
            </a:r>
            <a:r>
              <a:rPr lang="fr-FR" dirty="0" smtClean="0">
                <a:latin typeface="Avenir Book"/>
                <a:cs typeface="Avenir Book"/>
              </a:rPr>
              <a:t>' (data </a:t>
            </a:r>
            <a:r>
              <a:rPr lang="fr-FR" dirty="0" err="1" smtClean="0">
                <a:latin typeface="Avenir Book"/>
                <a:cs typeface="Avenir Book"/>
              </a:rPr>
              <a:t>tree</a:t>
            </a:r>
            <a:r>
              <a:rPr lang="fr-FR" dirty="0" smtClean="0">
                <a:latin typeface="Avenir Book"/>
                <a:cs typeface="Avenir Book"/>
              </a:rPr>
              <a:t> + variable </a:t>
            </a:r>
            <a:r>
              <a:rPr lang="fr-FR" dirty="0" err="1" smtClean="0">
                <a:latin typeface="Avenir Book"/>
                <a:cs typeface="Avenir Book"/>
              </a:rPr>
              <a:t>names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aliases</a:t>
            </a:r>
            <a:r>
              <a:rPr lang="fr-FR" dirty="0" smtClean="0">
                <a:latin typeface="Avenir Book"/>
                <a:cs typeface="Avenir Book"/>
              </a:rPr>
              <a:t>)</a:t>
            </a:r>
          </a:p>
          <a:p>
            <a:pPr marL="342900" indent="-342900">
              <a:buAutoNum type="arabicPeriod"/>
            </a:pPr>
            <a:endParaRPr lang="fr-FR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dirty="0" smtClean="0">
                <a:latin typeface="Avenir Book"/>
                <a:cs typeface="Avenir Book"/>
              </a:rPr>
              <a:t>The data has to </a:t>
            </a:r>
            <a:r>
              <a:rPr lang="fr-FR" dirty="0" err="1" smtClean="0">
                <a:latin typeface="Avenir Book"/>
                <a:cs typeface="Avenir Book"/>
              </a:rPr>
              <a:t>be</a:t>
            </a:r>
            <a:r>
              <a:rPr lang="fr-FR" dirty="0" smtClean="0">
                <a:latin typeface="Avenir Book"/>
                <a:cs typeface="Avenir Book"/>
              </a:rPr>
              <a:t> CF-</a:t>
            </a:r>
            <a:r>
              <a:rPr lang="fr-FR" dirty="0" err="1" smtClean="0">
                <a:latin typeface="Avenir Book"/>
                <a:cs typeface="Avenir Book"/>
              </a:rPr>
              <a:t>compliant</a:t>
            </a:r>
            <a:r>
              <a:rPr lang="fr-FR" dirty="0" smtClean="0">
                <a:latin typeface="Avenir Book"/>
                <a:cs typeface="Avenir Book"/>
              </a:rPr>
              <a:t> (</a:t>
            </a:r>
            <a:r>
              <a:rPr lang="fr-FR" dirty="0" err="1" smtClean="0">
                <a:latin typeface="Avenir Book"/>
                <a:cs typeface="Avenir Book"/>
              </a:rPr>
              <a:t>norm</a:t>
            </a:r>
            <a:r>
              <a:rPr lang="fr-FR" dirty="0" smtClean="0">
                <a:latin typeface="Avenir Book"/>
                <a:cs typeface="Avenir Book"/>
              </a:rPr>
              <a:t> on the </a:t>
            </a:r>
            <a:r>
              <a:rPr lang="fr-FR" dirty="0" err="1" smtClean="0">
                <a:latin typeface="Avenir Book"/>
                <a:cs typeface="Avenir Book"/>
              </a:rPr>
              <a:t>metadata</a:t>
            </a:r>
            <a:r>
              <a:rPr lang="fr-FR" dirty="0" smtClean="0">
                <a:latin typeface="Avenir Book"/>
                <a:cs typeface="Avenir Book"/>
              </a:rPr>
              <a:t> in the files, </a:t>
            </a:r>
            <a:r>
              <a:rPr lang="fr-FR" dirty="0" err="1" smtClean="0">
                <a:latin typeface="Avenir Book"/>
                <a:cs typeface="Avenir Book"/>
              </a:rPr>
              <a:t>especially</a:t>
            </a:r>
            <a:r>
              <a:rPr lang="fr-FR" dirty="0" smtClean="0">
                <a:latin typeface="Avenir Book"/>
                <a:cs typeface="Avenir Book"/>
              </a:rPr>
              <a:t> the dimensions)</a:t>
            </a:r>
          </a:p>
          <a:p>
            <a:pPr marL="342900" indent="-342900">
              <a:buAutoNum type="arabicPeriod"/>
            </a:pPr>
            <a:endParaRPr lang="fr-FR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dirty="0" err="1" smtClean="0">
                <a:latin typeface="Avenir Book"/>
                <a:cs typeface="Avenir Book"/>
              </a:rPr>
              <a:t>We</a:t>
            </a:r>
            <a:r>
              <a:rPr lang="fr-FR" dirty="0" smtClean="0">
                <a:latin typeface="Avenir Book"/>
                <a:cs typeface="Avenir Book"/>
              </a:rPr>
              <a:t> encourage </a:t>
            </a:r>
            <a:r>
              <a:rPr lang="fr-FR" dirty="0" err="1" smtClean="0">
                <a:latin typeface="Avenir Book"/>
                <a:cs typeface="Avenir Book"/>
              </a:rPr>
              <a:t>working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CMIP variable </a:t>
            </a:r>
            <a:r>
              <a:rPr lang="fr-FR" dirty="0" err="1" smtClean="0">
                <a:latin typeface="Avenir Book"/>
                <a:cs typeface="Avenir Book"/>
              </a:rPr>
              <a:t>names</a:t>
            </a:r>
            <a:endParaRPr lang="fr-FR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endParaRPr lang="fr-FR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dirty="0" smtClean="0">
                <a:latin typeface="Avenir Book"/>
                <a:cs typeface="Avenir Book"/>
              </a:rPr>
              <a:t>No </a:t>
            </a:r>
            <a:r>
              <a:rPr lang="fr-FR" dirty="0" err="1" smtClean="0">
                <a:latin typeface="Avenir Book"/>
                <a:cs typeface="Avenir Book"/>
              </a:rPr>
              <a:t>overlapping</a:t>
            </a:r>
            <a:r>
              <a:rPr lang="fr-FR" dirty="0" smtClean="0">
                <a:latin typeface="Avenir Book"/>
                <a:cs typeface="Avenir Book"/>
              </a:rPr>
              <a:t> files in </a:t>
            </a:r>
            <a:r>
              <a:rPr lang="fr-FR" dirty="0" err="1" smtClean="0">
                <a:latin typeface="Avenir Book"/>
                <a:cs typeface="Avenir Book"/>
              </a:rPr>
              <a:t>your</a:t>
            </a:r>
            <a:r>
              <a:rPr lang="fr-FR" dirty="0" smtClean="0">
                <a:latin typeface="Avenir Book"/>
                <a:cs typeface="Avenir Book"/>
              </a:rPr>
              <a:t> data directories (do not have multiple files </a:t>
            </a:r>
            <a:r>
              <a:rPr lang="fr-FR" dirty="0" err="1" smtClean="0">
                <a:latin typeface="Avenir Book"/>
                <a:cs typeface="Avenir Book"/>
              </a:rPr>
              <a:t>covering</a:t>
            </a:r>
            <a:r>
              <a:rPr lang="fr-FR" dirty="0" smtClean="0">
                <a:latin typeface="Avenir Book"/>
                <a:cs typeface="Avenir Book"/>
              </a:rPr>
              <a:t> a </a:t>
            </a:r>
            <a:r>
              <a:rPr lang="fr-FR" dirty="0" err="1" smtClean="0">
                <a:latin typeface="Avenir Book"/>
                <a:cs typeface="Avenir Book"/>
              </a:rPr>
              <a:t>common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period</a:t>
            </a:r>
            <a:r>
              <a:rPr lang="fr-FR" dirty="0" smtClean="0">
                <a:latin typeface="Avenir Book"/>
                <a:cs typeface="Avenir Book"/>
              </a:rPr>
              <a:t> for the </a:t>
            </a:r>
            <a:r>
              <a:rPr lang="fr-FR" dirty="0" err="1" smtClean="0">
                <a:latin typeface="Avenir Book"/>
                <a:cs typeface="Avenir Book"/>
              </a:rPr>
              <a:t>same</a:t>
            </a:r>
            <a:r>
              <a:rPr lang="fr-FR" dirty="0" smtClean="0">
                <a:latin typeface="Avenir Book"/>
                <a:cs typeface="Avenir Book"/>
              </a:rPr>
              <a:t> variable in the </a:t>
            </a:r>
            <a:r>
              <a:rPr lang="fr-FR" dirty="0" err="1" smtClean="0">
                <a:latin typeface="Avenir Book"/>
                <a:cs typeface="Avenir Book"/>
              </a:rPr>
              <a:t>same</a:t>
            </a:r>
            <a:r>
              <a:rPr lang="fr-FR" dirty="0" smtClean="0">
                <a:latin typeface="Avenir Book"/>
                <a:cs typeface="Avenir Book"/>
              </a:rPr>
              <a:t> data </a:t>
            </a:r>
            <a:r>
              <a:rPr lang="fr-FR" dirty="0" err="1" smtClean="0">
                <a:latin typeface="Avenir Book"/>
                <a:cs typeface="Avenir Book"/>
              </a:rPr>
              <a:t>tree</a:t>
            </a:r>
            <a:r>
              <a:rPr lang="fr-FR" dirty="0" smtClean="0">
                <a:latin typeface="Avenir Book"/>
                <a:cs typeface="Avenir Book"/>
              </a:rPr>
              <a:t>)</a:t>
            </a:r>
            <a:endParaRPr lang="fr-FR" dirty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simulations</a:t>
            </a: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datasets_setup.py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 descr="Capture d’écran 2018-01-26 à 10.2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027"/>
            <a:ext cx="9144000" cy="509425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043172" y="1819196"/>
            <a:ext cx="2751666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Geneva"/>
                <a:cs typeface="Geneva"/>
              </a:rPr>
              <a:t>In </a:t>
            </a:r>
            <a:r>
              <a:rPr lang="fr-FR" dirty="0" err="1" smtClean="0">
                <a:solidFill>
                  <a:schemeClr val="bg1"/>
                </a:solidFill>
                <a:latin typeface="Geneva"/>
                <a:cs typeface="Geneva"/>
              </a:rPr>
              <a:t>my</a:t>
            </a:r>
            <a:r>
              <a:rPr lang="fr-FR" dirty="0" smtClean="0">
                <a:solidFill>
                  <a:schemeClr val="bg1"/>
                </a:solidFill>
                <a:latin typeface="Geneva"/>
                <a:cs typeface="Geneva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Geneva"/>
                <a:cs typeface="Geneva"/>
              </a:rPr>
              <a:t>working</a:t>
            </a:r>
            <a:r>
              <a:rPr lang="fr-FR" dirty="0" smtClean="0">
                <a:solidFill>
                  <a:schemeClr val="bg1"/>
                </a:solidFill>
                <a:latin typeface="Geneva"/>
                <a:cs typeface="Geneva"/>
              </a:rPr>
              <a:t> directory on /home</a:t>
            </a:r>
            <a:endParaRPr lang="fr-FR" dirty="0">
              <a:solidFill>
                <a:schemeClr val="bg1"/>
              </a:solidFill>
              <a:latin typeface="Geneva"/>
              <a:cs typeface="Geneva"/>
            </a:endParaRPr>
          </a:p>
        </p:txBody>
      </p:sp>
      <p:cxnSp>
        <p:nvCxnSpPr>
          <p:cNvPr id="7" name="Connecteur droit avec flèche 6"/>
          <p:cNvCxnSpPr>
            <a:stCxn id="5" idx="2"/>
          </p:cNvCxnSpPr>
          <p:nvPr/>
        </p:nvCxnSpPr>
        <p:spPr>
          <a:xfrm flipH="1">
            <a:off x="4667250" y="2465527"/>
            <a:ext cx="1751755" cy="45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170083" y="3565677"/>
            <a:ext cx="2973917" cy="58477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chemeClr val="bg1"/>
                </a:solidFill>
                <a:latin typeface="Geneva"/>
                <a:cs typeface="Geneva"/>
              </a:rPr>
              <a:t>Comparison</a:t>
            </a:r>
            <a:r>
              <a:rPr lang="fr-FR" sz="1600" dirty="0" smtClean="0">
                <a:solidFill>
                  <a:schemeClr val="bg1"/>
                </a:solidFill>
                <a:latin typeface="Geneva"/>
                <a:cs typeface="Geneva"/>
              </a:rPr>
              <a:t> directory: ORCHIDEE_eval_20180130</a:t>
            </a:r>
            <a:endParaRPr lang="fr-FR" sz="1600" dirty="0">
              <a:solidFill>
                <a:schemeClr val="bg1"/>
              </a:solidFill>
              <a:latin typeface="Geneva"/>
              <a:cs typeface="Geneva"/>
            </a:endParaRPr>
          </a:p>
        </p:txBody>
      </p:sp>
      <p:cxnSp>
        <p:nvCxnSpPr>
          <p:cNvPr id="15" name="Connecteur droit avec flèche 14"/>
          <p:cNvCxnSpPr>
            <a:stCxn id="14" idx="1"/>
          </p:cNvCxnSpPr>
          <p:nvPr/>
        </p:nvCxnSpPr>
        <p:spPr>
          <a:xfrm flipH="1" flipV="1">
            <a:off x="3746500" y="3577167"/>
            <a:ext cx="2423583" cy="280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4" idx="1"/>
          </p:cNvCxnSpPr>
          <p:nvPr/>
        </p:nvCxnSpPr>
        <p:spPr>
          <a:xfrm flipH="1">
            <a:off x="4910668" y="3858065"/>
            <a:ext cx="1259415" cy="449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110567" y="5877077"/>
            <a:ext cx="2973917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Geneva"/>
                <a:cs typeface="Geneva"/>
              </a:rPr>
              <a:t>Vi </a:t>
            </a:r>
            <a:r>
              <a:rPr lang="fr-FR" sz="1600" dirty="0" err="1" smtClean="0">
                <a:solidFill>
                  <a:schemeClr val="bg1"/>
                </a:solidFill>
                <a:latin typeface="Geneva"/>
                <a:cs typeface="Geneva"/>
              </a:rPr>
              <a:t>datasets_setup.py</a:t>
            </a:r>
            <a:endParaRPr lang="fr-FR" sz="1600" dirty="0">
              <a:solidFill>
                <a:schemeClr val="bg1"/>
              </a:solidFill>
              <a:latin typeface="Geneva"/>
              <a:cs typeface="Geneva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 flipH="1" flipV="1">
            <a:off x="2751667" y="5048250"/>
            <a:ext cx="1358901" cy="942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93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simulations</a:t>
            </a: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the python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list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‘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models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’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12</a:t>
            </a:fld>
            <a:endParaRPr lang="fr-FR"/>
          </a:p>
        </p:txBody>
      </p:sp>
      <p:pic>
        <p:nvPicPr>
          <p:cNvPr id="2" name="Image 1" descr="Capture d’écran 2018-01-26 à 10.19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1375"/>
            <a:ext cx="9144000" cy="51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531090" y="1575922"/>
            <a:ext cx="8220364" cy="46166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b="1" dirty="0" err="1" smtClean="0">
                <a:latin typeface="Calibri Light"/>
                <a:cs typeface="Calibri Light"/>
              </a:rPr>
              <a:t>Definition</a:t>
            </a:r>
            <a:r>
              <a:rPr lang="fr-FR" b="1" dirty="0" smtClean="0">
                <a:latin typeface="Calibri Light"/>
                <a:cs typeface="Calibri Light"/>
              </a:rPr>
              <a:t> of a </a:t>
            </a:r>
            <a:r>
              <a:rPr lang="fr-FR" b="1" dirty="0" err="1" smtClean="0">
                <a:latin typeface="Calibri Light"/>
                <a:cs typeface="Calibri Light"/>
              </a:rPr>
              <a:t>project</a:t>
            </a:r>
            <a:r>
              <a:rPr lang="fr-FR" b="1" dirty="0" smtClean="0">
                <a:latin typeface="Calibri Light"/>
                <a:cs typeface="Calibri Light"/>
              </a:rPr>
              <a:t>: </a:t>
            </a:r>
            <a:r>
              <a:rPr lang="fr-FR" b="1" dirty="0" err="1" smtClean="0">
                <a:latin typeface="Calibri Light"/>
                <a:cs typeface="Calibri Light"/>
              </a:rPr>
              <a:t>example</a:t>
            </a:r>
            <a:r>
              <a:rPr lang="fr-FR" b="1" dirty="0" smtClean="0">
                <a:latin typeface="Calibri Light"/>
                <a:cs typeface="Calibri Light"/>
              </a:rPr>
              <a:t> </a:t>
            </a:r>
            <a:r>
              <a:rPr lang="fr-FR" b="1" dirty="0" err="1" smtClean="0">
                <a:latin typeface="Calibri Light"/>
                <a:cs typeface="Calibri Light"/>
              </a:rPr>
              <a:t>with</a:t>
            </a:r>
            <a:r>
              <a:rPr lang="fr-FR" b="1" dirty="0" smtClean="0">
                <a:latin typeface="Calibri Light"/>
                <a:cs typeface="Calibri Light"/>
              </a:rPr>
              <a:t> an ORCHIDEE simulation (</a:t>
            </a:r>
            <a:r>
              <a:rPr lang="fr-FR" b="1" dirty="0" err="1" smtClean="0">
                <a:latin typeface="Calibri Light"/>
                <a:cs typeface="Calibri Light"/>
              </a:rPr>
              <a:t>same</a:t>
            </a:r>
            <a:r>
              <a:rPr lang="fr-FR" b="1" dirty="0" smtClean="0">
                <a:latin typeface="Calibri Light"/>
                <a:cs typeface="Calibri Light"/>
              </a:rPr>
              <a:t> pattern as ‘IGCM_OUT’ </a:t>
            </a:r>
            <a:r>
              <a:rPr lang="fr-FR" b="1" dirty="0" err="1" smtClean="0">
                <a:latin typeface="Calibri Light"/>
                <a:cs typeface="Calibri Light"/>
              </a:rPr>
              <a:t>project</a:t>
            </a:r>
            <a:r>
              <a:rPr lang="fr-FR" b="1" dirty="0" smtClean="0">
                <a:latin typeface="Calibri Light"/>
                <a:cs typeface="Calibri Light"/>
              </a:rPr>
              <a:t>):</a:t>
            </a:r>
          </a:p>
          <a:p>
            <a:endParaRPr lang="fr-FR" b="1" dirty="0">
              <a:latin typeface="Calibri Light"/>
              <a:cs typeface="Calibri Light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# -- </a:t>
            </a:r>
            <a:r>
              <a:rPr lang="fr-FR" sz="1400" dirty="0" err="1" smtClean="0">
                <a:latin typeface="Courier"/>
                <a:cs typeface="Courier"/>
              </a:rPr>
              <a:t>Define</a:t>
            </a:r>
            <a:r>
              <a:rPr lang="fr-FR" sz="1400" dirty="0" smtClean="0">
                <a:latin typeface="Courier"/>
                <a:cs typeface="Courier"/>
              </a:rPr>
              <a:t> the </a:t>
            </a:r>
            <a:r>
              <a:rPr lang="fr-FR" sz="1400" dirty="0" err="1" smtClean="0">
                <a:latin typeface="Courier"/>
                <a:cs typeface="Courier"/>
              </a:rPr>
              <a:t>path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  <a:r>
              <a:rPr lang="fr-FR" sz="1400" dirty="0" err="1" smtClean="0">
                <a:latin typeface="Courier"/>
                <a:cs typeface="Courier"/>
              </a:rPr>
              <a:t>filename</a:t>
            </a:r>
            <a:r>
              <a:rPr lang="fr-FR" sz="1400" dirty="0" smtClean="0">
                <a:latin typeface="Courier"/>
                <a:cs typeface="Courier"/>
              </a:rPr>
              <a:t> pattern and </a:t>
            </a:r>
            <a:r>
              <a:rPr lang="fr-FR" sz="1400" dirty="0" err="1" smtClean="0">
                <a:latin typeface="Courier"/>
                <a:cs typeface="Courier"/>
              </a:rPr>
              <a:t>include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attributes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#/</a:t>
            </a:r>
            <a:r>
              <a:rPr lang="fr-FR" sz="1400" dirty="0">
                <a:latin typeface="Courier"/>
                <a:cs typeface="Courier"/>
              </a:rPr>
              <a:t>ccc/store/cont003/</a:t>
            </a:r>
            <a:r>
              <a:rPr lang="fr-FR" sz="1400" dirty="0" err="1">
                <a:latin typeface="Courier"/>
                <a:cs typeface="Courier"/>
              </a:rPr>
              <a:t>thredds</a:t>
            </a:r>
            <a:r>
              <a:rPr lang="fr-FR" sz="1400" dirty="0" smtClean="0">
                <a:latin typeface="Courier"/>
                <a:cs typeface="Courier"/>
              </a:rPr>
              <a:t>/p529bast/</a:t>
            </a:r>
            <a:r>
              <a:rPr lang="fr-FR" sz="1400" dirty="0">
                <a:latin typeface="Courier"/>
                <a:cs typeface="Courier"/>
              </a:rPr>
              <a:t>IGCM_OUT</a:t>
            </a:r>
            <a:r>
              <a:rPr lang="fr-FR" sz="1400" dirty="0" smtClean="0">
                <a:latin typeface="Courier"/>
                <a:cs typeface="Courier"/>
              </a:rPr>
              <a:t>/OL2/PROD/ref4783/FG3.4783.v4/SRF/Analyse/TS_MO/</a:t>
            </a:r>
            <a:r>
              <a:rPr lang="fr-FR" sz="1400" dirty="0">
                <a:latin typeface="Courier"/>
                <a:cs typeface="Courier"/>
              </a:rPr>
              <a:t>FG3.4783.</a:t>
            </a:r>
            <a:r>
              <a:rPr lang="fr-FR" sz="1400" dirty="0" smtClean="0">
                <a:latin typeface="Courier"/>
                <a:cs typeface="Courier"/>
              </a:rPr>
              <a:t>v4_19790101_20091231_1M_tair.nc</a:t>
            </a: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pattern=‘${</a:t>
            </a:r>
            <a:r>
              <a:rPr lang="fr-FR" sz="1400" dirty="0" err="1" smtClean="0">
                <a:latin typeface="Courier"/>
                <a:cs typeface="Courier"/>
              </a:rPr>
              <a:t>root</a:t>
            </a:r>
            <a:r>
              <a:rPr lang="fr-FR" sz="1400" dirty="0" smtClean="0">
                <a:latin typeface="Courier"/>
                <a:cs typeface="Courier"/>
              </a:rPr>
              <a:t>}/${login}/IGCM_OUT/</a:t>
            </a:r>
            <a:r>
              <a:rPr lang="fr-FR" sz="1400" dirty="0">
                <a:latin typeface="Courier"/>
                <a:cs typeface="Courier"/>
              </a:rPr>
              <a:t>${model}</a:t>
            </a:r>
            <a:r>
              <a:rPr lang="fr-FR" sz="1400" dirty="0" smtClean="0">
                <a:latin typeface="Courier"/>
                <a:cs typeface="Courier"/>
              </a:rPr>
              <a:t>/${</a:t>
            </a:r>
            <a:r>
              <a:rPr lang="fr-FR" sz="1400" dirty="0" err="1" smtClean="0">
                <a:latin typeface="Courier"/>
                <a:cs typeface="Courier"/>
              </a:rPr>
              <a:t>status</a:t>
            </a:r>
            <a:r>
              <a:rPr lang="fr-FR" sz="1400" dirty="0" smtClean="0">
                <a:latin typeface="Courier"/>
                <a:cs typeface="Courier"/>
              </a:rPr>
              <a:t>}/$</a:t>
            </a:r>
            <a:r>
              <a:rPr lang="fr-FR" sz="1400" dirty="0">
                <a:latin typeface="Courier"/>
                <a:cs typeface="Courier"/>
              </a:rPr>
              <a:t>{</a:t>
            </a:r>
            <a:r>
              <a:rPr lang="fr-FR" sz="1400" dirty="0" err="1">
                <a:latin typeface="Courier"/>
                <a:cs typeface="Courier"/>
              </a:rPr>
              <a:t>experiment</a:t>
            </a:r>
            <a:r>
              <a:rPr lang="fr-FR" sz="1400" dirty="0">
                <a:latin typeface="Courier"/>
                <a:cs typeface="Courier"/>
              </a:rPr>
              <a:t>}</a:t>
            </a:r>
            <a:r>
              <a:rPr lang="fr-FR" sz="1400" dirty="0" smtClean="0">
                <a:latin typeface="Courier"/>
                <a:cs typeface="Courier"/>
              </a:rPr>
              <a:t>/${simulation}/*/${OUT}/$</a:t>
            </a:r>
            <a:r>
              <a:rPr lang="fr-FR" sz="1400" dirty="0">
                <a:latin typeface="Courier"/>
                <a:cs typeface="Courier"/>
              </a:rPr>
              <a:t>{</a:t>
            </a:r>
            <a:r>
              <a:rPr lang="fr-FR" sz="1400" dirty="0" err="1">
                <a:latin typeface="Courier"/>
                <a:cs typeface="Courier"/>
              </a:rPr>
              <a:t>frequency</a:t>
            </a:r>
            <a:r>
              <a:rPr lang="fr-FR" sz="1400" dirty="0">
                <a:latin typeface="Courier"/>
                <a:cs typeface="Courier"/>
              </a:rPr>
              <a:t>}</a:t>
            </a:r>
            <a:r>
              <a:rPr lang="fr-FR" sz="1400" dirty="0" smtClean="0">
                <a:latin typeface="Courier"/>
                <a:cs typeface="Courier"/>
              </a:rPr>
              <a:t>/$</a:t>
            </a:r>
            <a:r>
              <a:rPr lang="fr-FR" sz="1400" dirty="0">
                <a:latin typeface="Courier"/>
                <a:cs typeface="Courier"/>
              </a:rPr>
              <a:t>{simulation</a:t>
            </a:r>
            <a:r>
              <a:rPr lang="fr-FR" sz="1400" dirty="0" smtClean="0">
                <a:latin typeface="Courier"/>
                <a:cs typeface="Courier"/>
              </a:rPr>
              <a:t>}_</a:t>
            </a:r>
            <a:r>
              <a:rPr lang="fr-FR" sz="1400" dirty="0">
                <a:latin typeface="Courier"/>
                <a:cs typeface="Courier"/>
              </a:rPr>
              <a:t>YYYYMM_YYYYMM_${</a:t>
            </a:r>
            <a:r>
              <a:rPr lang="fr-FR" sz="1400" dirty="0" err="1">
                <a:latin typeface="Courier"/>
                <a:cs typeface="Courier"/>
              </a:rPr>
              <a:t>frequency</a:t>
            </a:r>
            <a:r>
              <a:rPr lang="fr-FR" sz="1400" dirty="0" smtClean="0">
                <a:latin typeface="Courier"/>
                <a:cs typeface="Courier"/>
              </a:rPr>
              <a:t>}_${variable}.</a:t>
            </a:r>
            <a:r>
              <a:rPr lang="fr-FR" sz="1400" dirty="0" err="1" smtClean="0">
                <a:latin typeface="Courier"/>
                <a:cs typeface="Courier"/>
              </a:rPr>
              <a:t>nc</a:t>
            </a:r>
            <a:r>
              <a:rPr lang="fr-FR" sz="1400" dirty="0" smtClean="0">
                <a:latin typeface="Courier"/>
                <a:cs typeface="Courier"/>
              </a:rPr>
              <a:t>’</a:t>
            </a:r>
            <a:endParaRPr lang="fr-FR" sz="1400" dirty="0">
              <a:latin typeface="Courier"/>
              <a:cs typeface="Courier"/>
            </a:endParaRPr>
          </a:p>
          <a:p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# -- </a:t>
            </a:r>
            <a:r>
              <a:rPr lang="fr-FR" sz="1400" dirty="0" err="1" smtClean="0">
                <a:latin typeface="Courier"/>
                <a:cs typeface="Courier"/>
              </a:rPr>
              <a:t>Declare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that</a:t>
            </a:r>
            <a:r>
              <a:rPr lang="fr-FR" sz="1400" dirty="0" smtClean="0">
                <a:latin typeface="Courier"/>
                <a:cs typeface="Courier"/>
              </a:rPr>
              <a:t> the </a:t>
            </a:r>
            <a:r>
              <a:rPr lang="fr-FR" sz="1400" dirty="0" err="1" smtClean="0">
                <a:latin typeface="Courier"/>
                <a:cs typeface="Courier"/>
              </a:rPr>
              <a:t>project</a:t>
            </a:r>
            <a:r>
              <a:rPr lang="fr-FR" sz="1400" dirty="0" smtClean="0">
                <a:latin typeface="Courier"/>
                <a:cs typeface="Courier"/>
              </a:rPr>
              <a:t> ‘ORCHIDEE’ </a:t>
            </a:r>
            <a:r>
              <a:rPr lang="fr-FR" sz="1400" dirty="0" err="1" smtClean="0">
                <a:latin typeface="Courier"/>
                <a:cs typeface="Courier"/>
              </a:rPr>
              <a:t>takes</a:t>
            </a:r>
            <a:r>
              <a:rPr lang="fr-FR" sz="1400" dirty="0" smtClean="0">
                <a:latin typeface="Courier"/>
                <a:cs typeface="Courier"/>
              </a:rPr>
              <a:t> the </a:t>
            </a:r>
            <a:r>
              <a:rPr lang="fr-FR" sz="1400" dirty="0" err="1" smtClean="0">
                <a:latin typeface="Courier"/>
                <a:cs typeface="Courier"/>
              </a:rPr>
              <a:t>following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attributes</a:t>
            </a:r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 err="1" smtClean="0">
                <a:latin typeface="Courier"/>
                <a:cs typeface="Courier"/>
              </a:rPr>
              <a:t>cproject</a:t>
            </a:r>
            <a:r>
              <a:rPr lang="fr-FR" sz="1400" dirty="0" smtClean="0">
                <a:latin typeface="Courier"/>
                <a:cs typeface="Courier"/>
              </a:rPr>
              <a:t>(‘ORCHIDEE’, (‘</a:t>
            </a:r>
            <a:r>
              <a:rPr lang="fr-FR" sz="1400" dirty="0" err="1" smtClean="0">
                <a:latin typeface="Courier"/>
                <a:cs typeface="Courier"/>
              </a:rPr>
              <a:t>frequency</a:t>
            </a:r>
            <a:r>
              <a:rPr lang="fr-FR" sz="1400" dirty="0" smtClean="0">
                <a:latin typeface="Courier"/>
                <a:cs typeface="Courier"/>
              </a:rPr>
              <a:t>’,’</a:t>
            </a:r>
            <a:r>
              <a:rPr lang="fr-FR" sz="1400" dirty="0" err="1" smtClean="0">
                <a:latin typeface="Courier"/>
                <a:cs typeface="Courier"/>
              </a:rPr>
              <a:t>monthly</a:t>
            </a:r>
            <a:r>
              <a:rPr lang="fr-FR" sz="1400" dirty="0" smtClean="0">
                <a:latin typeface="Courier"/>
                <a:cs typeface="Courier"/>
              </a:rPr>
              <a:t>’), ‘</a:t>
            </a:r>
            <a:r>
              <a:rPr lang="fr-FR" sz="1400" dirty="0" err="1" smtClean="0">
                <a:latin typeface="Courier"/>
                <a:cs typeface="Courier"/>
              </a:rPr>
              <a:t>root</a:t>
            </a:r>
            <a:r>
              <a:rPr lang="fr-FR" sz="1400" dirty="0" smtClean="0">
                <a:latin typeface="Courier"/>
                <a:cs typeface="Courier"/>
              </a:rPr>
              <a:t>‘, ‘login’, ‘model’, ‘</a:t>
            </a:r>
            <a:r>
              <a:rPr lang="fr-FR" sz="1400" dirty="0" err="1" smtClean="0">
                <a:latin typeface="Courier"/>
                <a:cs typeface="Courier"/>
              </a:rPr>
              <a:t>status</a:t>
            </a:r>
            <a:r>
              <a:rPr lang="fr-FR" sz="1400" dirty="0" smtClean="0">
                <a:latin typeface="Courier"/>
                <a:cs typeface="Courier"/>
              </a:rPr>
              <a:t>’, ‘</a:t>
            </a:r>
            <a:r>
              <a:rPr lang="fr-FR" sz="1400" dirty="0" err="1" smtClean="0">
                <a:latin typeface="Courier"/>
                <a:cs typeface="Courier"/>
              </a:rPr>
              <a:t>experiment</a:t>
            </a:r>
            <a:r>
              <a:rPr lang="fr-FR" sz="1400" dirty="0" smtClean="0">
                <a:latin typeface="Courier"/>
                <a:cs typeface="Courier"/>
              </a:rPr>
              <a:t>’, ensemble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[‘</a:t>
            </a:r>
            <a:r>
              <a:rPr lang="fr-FR" sz="1400" dirty="0" err="1" smtClean="0">
                <a:latin typeface="Courier"/>
                <a:cs typeface="Courier"/>
              </a:rPr>
              <a:t>model’,’simulation</a:t>
            </a:r>
            <a:r>
              <a:rPr lang="fr-FR" sz="1400" dirty="0" smtClean="0">
                <a:latin typeface="Courier"/>
                <a:cs typeface="Courier"/>
              </a:rPr>
              <a:t>’]</a:t>
            </a:r>
            <a:r>
              <a:rPr lang="fr-FR" sz="1400" dirty="0">
                <a:latin typeface="Courier"/>
                <a:cs typeface="Courier"/>
              </a:rPr>
              <a:t>,</a:t>
            </a:r>
            <a:r>
              <a:rPr lang="fr-FR" sz="1400" dirty="0" err="1">
                <a:latin typeface="Courier"/>
                <a:cs typeface="Courier"/>
              </a:rPr>
              <a:t>separator</a:t>
            </a:r>
            <a:r>
              <a:rPr lang="fr-FR" sz="1400" dirty="0">
                <a:latin typeface="Courier"/>
                <a:cs typeface="Courier"/>
              </a:rPr>
              <a:t>='%'</a:t>
            </a:r>
            <a:r>
              <a:rPr lang="fr-FR" sz="1400" dirty="0" smtClean="0">
                <a:latin typeface="Courier"/>
                <a:cs typeface="Courier"/>
              </a:rPr>
              <a:t>)</a:t>
            </a:r>
          </a:p>
          <a:p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# -- </a:t>
            </a:r>
            <a:r>
              <a:rPr lang="fr-FR" sz="1400" dirty="0" err="1">
                <a:latin typeface="Courier"/>
                <a:cs typeface="Courier"/>
              </a:rPr>
              <a:t>Finalize</a:t>
            </a:r>
            <a:r>
              <a:rPr lang="fr-FR" sz="1400" dirty="0">
                <a:latin typeface="Courier"/>
                <a:cs typeface="Courier"/>
              </a:rPr>
              <a:t> the </a:t>
            </a:r>
            <a:r>
              <a:rPr lang="fr-FR" sz="1400" dirty="0" smtClean="0">
                <a:latin typeface="Courier"/>
                <a:cs typeface="Courier"/>
              </a:rPr>
              <a:t>‘ORCHIDEE’ </a:t>
            </a:r>
            <a:r>
              <a:rPr lang="fr-FR" sz="1400" dirty="0" err="1">
                <a:latin typeface="Courier"/>
                <a:cs typeface="Courier"/>
              </a:rPr>
              <a:t>project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 err="1">
                <a:latin typeface="Courier"/>
                <a:cs typeface="Courier"/>
              </a:rPr>
              <a:t>dataloc</a:t>
            </a:r>
            <a:r>
              <a:rPr lang="fr-FR" sz="1400" dirty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project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‘ORCHIDEE’</a:t>
            </a:r>
            <a:r>
              <a:rPr lang="fr-FR" sz="1400" dirty="0">
                <a:latin typeface="Courier"/>
                <a:cs typeface="Courier"/>
              </a:rPr>
              <a:t>, </a:t>
            </a:r>
            <a:r>
              <a:rPr lang="fr-FR" sz="1400" dirty="0" err="1">
                <a:latin typeface="Courier"/>
                <a:cs typeface="Courier"/>
              </a:rPr>
              <a:t>organization</a:t>
            </a:r>
            <a:r>
              <a:rPr lang="fr-FR" sz="1400" dirty="0">
                <a:latin typeface="Courier"/>
                <a:cs typeface="Courier"/>
              </a:rPr>
              <a:t>=‘</a:t>
            </a:r>
            <a:r>
              <a:rPr lang="fr-FR" sz="1400" dirty="0" err="1">
                <a:latin typeface="Courier"/>
                <a:cs typeface="Courier"/>
              </a:rPr>
              <a:t>generic</a:t>
            </a:r>
            <a:r>
              <a:rPr lang="fr-FR" sz="1400" dirty="0">
                <a:latin typeface="Courier"/>
                <a:cs typeface="Courier"/>
              </a:rPr>
              <a:t>’, url=pattern)</a:t>
            </a:r>
          </a:p>
          <a:p>
            <a:endParaRPr lang="fr-FR" sz="1400" dirty="0">
              <a:latin typeface="Courier"/>
              <a:cs typeface="Courier"/>
            </a:endParaRPr>
          </a:p>
          <a:p>
            <a:endParaRPr lang="fr-FR" sz="1400" dirty="0" smtClean="0">
              <a:latin typeface="Courier"/>
              <a:cs typeface="Courier"/>
            </a:endParaRPr>
          </a:p>
        </p:txBody>
      </p:sp>
      <p:sp>
        <p:nvSpPr>
          <p:cNvPr id="18" name="Line 6"/>
          <p:cNvSpPr/>
          <p:nvPr/>
        </p:nvSpPr>
        <p:spPr>
          <a:xfrm>
            <a:off x="0" y="6135480"/>
            <a:ext cx="9144000" cy="0"/>
          </a:xfrm>
          <a:prstGeom prst="line">
            <a:avLst/>
          </a:prstGeom>
          <a:ln>
            <a:round/>
          </a:ln>
        </p:spPr>
      </p:sp>
      <p:sp>
        <p:nvSpPr>
          <p:cNvPr id="7" name="Rectangle 6"/>
          <p:cNvSpPr/>
          <p:nvPr/>
        </p:nvSpPr>
        <p:spPr>
          <a:xfrm>
            <a:off x="386728" y="2343268"/>
            <a:ext cx="8364725" cy="379221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Link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between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and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Demystify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CliMAF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480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own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Example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provided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in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datasets_setup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5-17 à 17.00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96"/>
            <a:ext cx="9144000" cy="38634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4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238721" y="1891155"/>
            <a:ext cx="68572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'IGCM_OUT'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to the data structure of the </a:t>
            </a:r>
            <a:r>
              <a:rPr lang="fr-FR" sz="1600" dirty="0" err="1" smtClean="0">
                <a:latin typeface="Avenir Book"/>
                <a:cs typeface="Avenir Book"/>
              </a:rPr>
              <a:t>libIGCM</a:t>
            </a:r>
            <a:r>
              <a:rPr lang="fr-FR" sz="1600" dirty="0" smtClean="0">
                <a:latin typeface="Avenir Book"/>
                <a:cs typeface="Avenir Book"/>
              </a:rPr>
              <a:t> model outputs, </a:t>
            </a:r>
            <a:r>
              <a:rPr lang="fr-FR" sz="1600" dirty="0" err="1" smtClean="0">
                <a:latin typeface="Avenir Book"/>
                <a:cs typeface="Avenir Book"/>
              </a:rPr>
              <a:t>like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LMDz</a:t>
            </a:r>
            <a:r>
              <a:rPr lang="fr-FR" sz="1600" dirty="0" smtClean="0">
                <a:latin typeface="Avenir Book"/>
                <a:cs typeface="Avenir Book"/>
              </a:rPr>
              <a:t>, ORCHIDEE, NEMO, PISCES (and </a:t>
            </a:r>
            <a:r>
              <a:rPr lang="fr-FR" sz="1600" dirty="0" err="1" smtClean="0">
                <a:latin typeface="Avenir Book"/>
                <a:cs typeface="Avenir Book"/>
              </a:rPr>
              <a:t>subsequently</a:t>
            </a:r>
            <a:r>
              <a:rPr lang="fr-FR" sz="1600" dirty="0" smtClean="0">
                <a:latin typeface="Avenir Book"/>
                <a:cs typeface="Avenir Book"/>
              </a:rPr>
              <a:t>, LMDZ-OR, and IPSLCM </a:t>
            </a:r>
            <a:r>
              <a:rPr lang="fr-FR" sz="1600" dirty="0" err="1" smtClean="0">
                <a:latin typeface="Avenir Book"/>
                <a:cs typeface="Avenir Book"/>
              </a:rPr>
              <a:t>models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Here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typical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 of an IGCM_OUT </a:t>
            </a:r>
            <a:r>
              <a:rPr lang="fr-FR" sz="1600" dirty="0" err="1" smtClean="0">
                <a:latin typeface="Avenir Book"/>
                <a:cs typeface="Avenir Book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definition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endParaRPr lang="fr-FR" sz="2000" b="1" dirty="0" smtClean="0">
              <a:latin typeface="Avenir Medium"/>
              <a:cs typeface="Avenir Medium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models = [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   </a:t>
            </a:r>
            <a:r>
              <a:rPr lang="en-US" sz="1400" dirty="0" err="1">
                <a:latin typeface="Courier"/>
                <a:cs typeface="Courier"/>
              </a:rPr>
              <a:t>dict</a:t>
            </a:r>
            <a:r>
              <a:rPr lang="en-US" sz="1400" dirty="0">
                <a:latin typeface="Courier"/>
                <a:cs typeface="Courier"/>
              </a:rPr>
              <a:t>(project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IGCM_OUT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root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>
                <a:latin typeface="Courier"/>
                <a:cs typeface="Courier"/>
              </a:rPr>
              <a:t>ccc</a:t>
            </a:r>
            <a:r>
              <a:rPr lang="en-US" sz="1400" dirty="0" smtClean="0">
                <a:latin typeface="Courier"/>
                <a:cs typeface="Courier"/>
              </a:rPr>
              <a:t>/store/cont003</a:t>
            </a:r>
            <a:r>
              <a:rPr lang="en-US" sz="1400" dirty="0">
                <a:latin typeface="Courier"/>
                <a:cs typeface="Courier"/>
              </a:rPr>
              <a:t>/</a:t>
            </a:r>
            <a:r>
              <a:rPr lang="en-US" sz="1400" dirty="0" err="1" smtClean="0">
                <a:latin typeface="Courier"/>
                <a:cs typeface="Courier"/>
              </a:rPr>
              <a:t>thredds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login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p86caub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model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IPSLCM6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simulation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CM605</a:t>
            </a:r>
            <a:r>
              <a:rPr lang="en-US" sz="1400" dirty="0">
                <a:latin typeface="Courier"/>
                <a:cs typeface="Courier"/>
              </a:rPr>
              <a:t>-LR-</a:t>
            </a:r>
            <a:r>
              <a:rPr lang="en-US" sz="1400" dirty="0" smtClean="0">
                <a:latin typeface="Courier"/>
                <a:cs typeface="Courier"/>
              </a:rPr>
              <a:t>pdCtrl01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frequency = </a:t>
            </a:r>
            <a:r>
              <a:rPr lang="fr-FR" sz="1400" dirty="0" smtClean="0">
                <a:latin typeface="Courier"/>
                <a:cs typeface="Courier"/>
              </a:rPr>
              <a:t>’</a:t>
            </a:r>
            <a:r>
              <a:rPr lang="en-US" sz="1400" dirty="0" smtClean="0">
                <a:latin typeface="Courier"/>
                <a:cs typeface="Courier"/>
              </a:rPr>
              <a:t>monthly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</a:t>
            </a:r>
            <a:r>
              <a:rPr lang="en-US" sz="1400" dirty="0" err="1">
                <a:latin typeface="Courier"/>
                <a:cs typeface="Courier"/>
              </a:rPr>
              <a:t>clim_period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fr-FR" sz="1400" dirty="0" smtClean="0">
                <a:latin typeface="Courier"/>
                <a:cs typeface="Courier"/>
              </a:rPr>
              <a:t>‘last_20Y'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)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]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0185" y="3335519"/>
            <a:ext cx="6784653" cy="2517914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'IGCM_OUT'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Example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'IGCM_OUT' data structure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161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7" y="2572967"/>
            <a:ext cx="68634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Avenir Book"/>
                <a:cs typeface="Avenir Book"/>
              </a:rPr>
              <a:t>CliMAF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is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searching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your</a:t>
            </a:r>
            <a:r>
              <a:rPr lang="fr-FR" b="1" dirty="0" smtClean="0">
                <a:latin typeface="Avenir Book"/>
                <a:cs typeface="Avenir Book"/>
              </a:rPr>
              <a:t> file </a:t>
            </a:r>
            <a:r>
              <a:rPr lang="fr-FR" b="1" dirty="0" err="1" smtClean="0">
                <a:latin typeface="Avenir Book"/>
                <a:cs typeface="Avenir Book"/>
              </a:rPr>
              <a:t>among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those</a:t>
            </a:r>
            <a:r>
              <a:rPr lang="fr-FR" b="1" dirty="0" smtClean="0">
                <a:latin typeface="Avenir Book"/>
                <a:cs typeface="Avenir Book"/>
              </a:rPr>
              <a:t> patterns:</a:t>
            </a:r>
          </a:p>
          <a:p>
            <a:endParaRPr lang="fr-FR" sz="2000" b="1" dirty="0" smtClean="0">
              <a:latin typeface="Avenir Medium"/>
              <a:cs typeface="Avenir Medium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</a:t>
            </a:r>
            <a:r>
              <a:rPr lang="fr-FR" sz="1400" dirty="0" err="1">
                <a:latin typeface="Courier"/>
                <a:cs typeface="Courier"/>
              </a:rPr>
              <a:t>root</a:t>
            </a:r>
            <a:r>
              <a:rPr lang="fr-FR" sz="1400" dirty="0">
                <a:latin typeface="Courier"/>
                <a:cs typeface="Courier"/>
              </a:rPr>
              <a:t>}/${login</a:t>
            </a:r>
            <a:r>
              <a:rPr lang="fr-FR" sz="1400" dirty="0" smtClean="0">
                <a:latin typeface="Courier"/>
                <a:cs typeface="Courier"/>
              </a:rPr>
              <a:t>}[/IGCM_OUT]/</a:t>
            </a:r>
            <a:r>
              <a:rPr lang="fr-FR" sz="1400" dirty="0">
                <a:latin typeface="Courier"/>
                <a:cs typeface="Courier"/>
              </a:rPr>
              <a:t>${model}/${</a:t>
            </a:r>
            <a:r>
              <a:rPr lang="fr-FR" sz="1400" dirty="0" err="1">
                <a:latin typeface="Courier"/>
                <a:cs typeface="Courier"/>
              </a:rPr>
              <a:t>status</a:t>
            </a:r>
            <a:r>
              <a:rPr lang="fr-FR" sz="1400" dirty="0">
                <a:latin typeface="Courier"/>
                <a:cs typeface="Courier"/>
              </a:rPr>
              <a:t>}/${</a:t>
            </a:r>
            <a:r>
              <a:rPr lang="fr-FR" sz="1400" dirty="0" err="1">
                <a:latin typeface="Courier"/>
                <a:cs typeface="Courier"/>
              </a:rPr>
              <a:t>experiment</a:t>
            </a:r>
            <a:r>
              <a:rPr lang="fr-FR" sz="1400" dirty="0" smtClean="0">
                <a:latin typeface="Courier"/>
                <a:cs typeface="Courier"/>
              </a:rPr>
              <a:t>}/</a:t>
            </a: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{simulation}/${DIR}/${OUT}/${</a:t>
            </a:r>
            <a:r>
              <a:rPr lang="fr-FR" sz="1400" dirty="0" err="1">
                <a:latin typeface="Courier"/>
                <a:cs typeface="Courier"/>
              </a:rPr>
              <a:t>ave_length</a:t>
            </a:r>
            <a:r>
              <a:rPr lang="fr-FR" sz="1400" dirty="0">
                <a:latin typeface="Courier"/>
                <a:cs typeface="Courier"/>
              </a:rPr>
              <a:t>}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{simulation}_YYYYMMDD_YYYYMMDD_${</a:t>
            </a:r>
            <a:r>
              <a:rPr lang="fr-FR" sz="1400" dirty="0" err="1">
                <a:latin typeface="Courier"/>
                <a:cs typeface="Courier"/>
              </a:rPr>
              <a:t>frequency</a:t>
            </a:r>
            <a:r>
              <a:rPr lang="fr-FR" sz="1400" dirty="0">
                <a:latin typeface="Courier"/>
                <a:cs typeface="Courier"/>
              </a:rPr>
              <a:t>}_${variable}.</a:t>
            </a:r>
            <a:r>
              <a:rPr lang="fr-FR" sz="1400" dirty="0" err="1" smtClean="0">
                <a:latin typeface="Courier"/>
                <a:cs typeface="Courier"/>
              </a:rPr>
              <a:t>nc</a:t>
            </a:r>
            <a:endParaRPr lang="fr-FR" sz="1400" dirty="0">
              <a:latin typeface="Courier"/>
              <a:cs typeface="Courier"/>
            </a:endParaRP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</a:t>
            </a:r>
            <a:r>
              <a:rPr lang="fr-FR" sz="1400" dirty="0" err="1">
                <a:latin typeface="Courier"/>
                <a:cs typeface="Courier"/>
              </a:rPr>
              <a:t>root</a:t>
            </a:r>
            <a:r>
              <a:rPr lang="fr-FR" sz="1400" dirty="0">
                <a:latin typeface="Courier"/>
                <a:cs typeface="Courier"/>
              </a:rPr>
              <a:t>}/${login</a:t>
            </a:r>
            <a:r>
              <a:rPr lang="fr-FR" sz="1400" dirty="0" smtClean="0">
                <a:latin typeface="Courier"/>
                <a:cs typeface="Courier"/>
              </a:rPr>
              <a:t>}[/IGCM_OUT]/</a:t>
            </a:r>
            <a:r>
              <a:rPr lang="fr-FR" sz="1400" dirty="0">
                <a:latin typeface="Courier"/>
                <a:cs typeface="Courier"/>
              </a:rPr>
              <a:t>${model}/${</a:t>
            </a:r>
            <a:r>
              <a:rPr lang="fr-FR" sz="1400" dirty="0" err="1">
                <a:latin typeface="Courier"/>
                <a:cs typeface="Courier"/>
              </a:rPr>
              <a:t>status</a:t>
            </a:r>
            <a:r>
              <a:rPr lang="fr-FR" sz="1400" dirty="0">
                <a:latin typeface="Courier"/>
                <a:cs typeface="Courier"/>
              </a:rPr>
              <a:t>}/${</a:t>
            </a:r>
            <a:r>
              <a:rPr lang="fr-FR" sz="1400" dirty="0" err="1">
                <a:latin typeface="Courier"/>
                <a:cs typeface="Courier"/>
              </a:rPr>
              <a:t>experiment</a:t>
            </a:r>
            <a:r>
              <a:rPr lang="fr-FR" sz="1400" dirty="0">
                <a:latin typeface="Courier"/>
                <a:cs typeface="Courier"/>
              </a:rPr>
              <a:t>}/${simulation}/${DIR}/${OUT}/${</a:t>
            </a:r>
            <a:r>
              <a:rPr lang="fr-FR" sz="1400" dirty="0" err="1">
                <a:latin typeface="Courier"/>
                <a:cs typeface="Courier"/>
              </a:rPr>
              <a:t>frequency</a:t>
            </a:r>
            <a:r>
              <a:rPr lang="fr-FR" sz="1400" dirty="0">
                <a:latin typeface="Courier"/>
                <a:cs typeface="Courier"/>
              </a:rPr>
              <a:t>}${</a:t>
            </a:r>
            <a:r>
              <a:rPr lang="fr-FR" sz="1400" dirty="0" err="1">
                <a:latin typeface="Courier"/>
                <a:cs typeface="Courier"/>
              </a:rPr>
              <a:t>clim_period_length</a:t>
            </a:r>
            <a:r>
              <a:rPr lang="fr-FR" sz="1400" dirty="0">
                <a:latin typeface="Courier"/>
                <a:cs typeface="Courier"/>
              </a:rPr>
              <a:t>}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{simulation}_${</a:t>
            </a:r>
            <a:r>
              <a:rPr lang="fr-FR" sz="1400" dirty="0" err="1">
                <a:latin typeface="Courier"/>
                <a:cs typeface="Courier"/>
              </a:rPr>
              <a:t>frequency</a:t>
            </a:r>
            <a:r>
              <a:rPr lang="fr-FR" sz="1400" dirty="0">
                <a:latin typeface="Courier"/>
                <a:cs typeface="Courier"/>
              </a:rPr>
              <a:t>}_${</a:t>
            </a:r>
            <a:r>
              <a:rPr lang="fr-FR" sz="1400" dirty="0" err="1">
                <a:latin typeface="Courier"/>
                <a:cs typeface="Courier"/>
              </a:rPr>
              <a:t>clim_period</a:t>
            </a:r>
            <a:r>
              <a:rPr lang="fr-FR" sz="1400" dirty="0">
                <a:latin typeface="Courier"/>
                <a:cs typeface="Courier"/>
              </a:rPr>
              <a:t>}_1M_${variable}.</a:t>
            </a:r>
            <a:r>
              <a:rPr lang="fr-FR" sz="1400" dirty="0" err="1" smtClean="0">
                <a:latin typeface="Courier"/>
                <a:cs typeface="Courier"/>
              </a:rPr>
              <a:t>nc</a:t>
            </a:r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 </a:t>
            </a:r>
            <a:endParaRPr lang="fr-FR" sz="1400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126" y="3066471"/>
            <a:ext cx="7797730" cy="1907153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'IGCM_OUT'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Example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'IGCM_OUT' data structure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53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27865" y="382502"/>
            <a:ext cx="37716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P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roject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IGCM_OUT</a:t>
            </a: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Available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keys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5" name="Image 14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9762" y="1762782"/>
            <a:ext cx="8677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/>
                <a:cs typeface="Avenir Book"/>
              </a:rPr>
              <a:t>The </a:t>
            </a:r>
            <a:r>
              <a:rPr lang="fr-FR" dirty="0" err="1" smtClean="0">
                <a:latin typeface="Avenir Book"/>
                <a:cs typeface="Avenir Book"/>
              </a:rPr>
              <a:t>available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keys</a:t>
            </a:r>
            <a:r>
              <a:rPr lang="fr-FR" dirty="0" smtClean="0">
                <a:latin typeface="Avenir Book"/>
                <a:cs typeface="Avenir Book"/>
              </a:rPr>
              <a:t> and default values are:</a:t>
            </a:r>
          </a:p>
          <a:p>
            <a:endParaRPr lang="fr-FR" dirty="0">
              <a:latin typeface="Avenir Book"/>
              <a:cs typeface="Avenir Book"/>
            </a:endParaRPr>
          </a:p>
          <a:p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- </a:t>
            </a:r>
            <a:r>
              <a:rPr lang="fr-FR" sz="1400" b="1" dirty="0" err="1">
                <a:latin typeface="Courier"/>
                <a:cs typeface="Courier"/>
              </a:rPr>
              <a:t>root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</a:t>
            </a:r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>
                <a:latin typeface="Courier"/>
                <a:cs typeface="Courier"/>
              </a:rPr>
              <a:t>ccc/store/cont003/</a:t>
            </a:r>
            <a:r>
              <a:rPr lang="en-US" sz="1400" dirty="0" err="1" smtClean="0">
                <a:latin typeface="Courier"/>
                <a:cs typeface="Courier"/>
              </a:rPr>
              <a:t>thredds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 # </a:t>
            </a:r>
            <a:r>
              <a:rPr lang="fr-FR" sz="1400" dirty="0" err="1" smtClean="0">
                <a:latin typeface="Courier"/>
                <a:cs typeface="Courier"/>
              </a:rPr>
              <a:t>path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without</a:t>
            </a:r>
            <a:r>
              <a:rPr lang="fr-FR" sz="1400" dirty="0">
                <a:latin typeface="Courier"/>
                <a:cs typeface="Courier"/>
              </a:rPr>
              <a:t> the login</a:t>
            </a:r>
            <a:r>
              <a:rPr lang="fr-FR" sz="1400" dirty="0" smtClean="0">
                <a:latin typeface="Courier"/>
                <a:cs typeface="Courier"/>
              </a:rPr>
              <a:t>)</a:t>
            </a:r>
          </a:p>
          <a:p>
            <a:r>
              <a:rPr lang="fr-FR" sz="1400" dirty="0" smtClean="0">
                <a:latin typeface="Courier"/>
                <a:cs typeface="Courier"/>
              </a:rPr>
              <a:t>									  # to </a:t>
            </a:r>
            <a:r>
              <a:rPr lang="fr-FR" sz="1400" dirty="0">
                <a:latin typeface="Courier"/>
                <a:cs typeface="Courier"/>
              </a:rPr>
              <a:t>the top of the IGCM_OUT </a:t>
            </a:r>
            <a:r>
              <a:rPr lang="fr-FR" sz="1400" dirty="0" err="1">
                <a:latin typeface="Courier"/>
                <a:cs typeface="Courier"/>
              </a:rPr>
              <a:t>tree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login 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login </a:t>
            </a:r>
            <a:r>
              <a:rPr lang="fr-FR" sz="1400" dirty="0">
                <a:latin typeface="Courier"/>
                <a:cs typeface="Courier"/>
              </a:rPr>
              <a:t>of the </a:t>
            </a:r>
            <a:r>
              <a:rPr lang="fr-FR" sz="1400" dirty="0" err="1">
                <a:latin typeface="Courier"/>
                <a:cs typeface="Courier"/>
              </a:rPr>
              <a:t>producer</a:t>
            </a:r>
            <a:r>
              <a:rPr lang="fr-FR" sz="1400" dirty="0">
                <a:latin typeface="Courier"/>
                <a:cs typeface="Courier"/>
              </a:rPr>
              <a:t> of the simulation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model 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explicit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 err="1">
                <a:latin typeface="Courier"/>
                <a:cs typeface="Courier"/>
              </a:rPr>
              <a:t>experiment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</a:t>
            </a:r>
            <a:r>
              <a:rPr lang="fr-FR" sz="1400" dirty="0" err="1" smtClean="0">
                <a:latin typeface="Courier"/>
                <a:cs typeface="Courier"/>
              </a:rPr>
              <a:t>piControl</a:t>
            </a:r>
            <a:r>
              <a:rPr lang="fr-FR" sz="1400" dirty="0">
                <a:latin typeface="Courier"/>
                <a:cs typeface="Courier"/>
              </a:rPr>
              <a:t>, </a:t>
            </a:r>
            <a:r>
              <a:rPr lang="fr-FR" sz="1400" dirty="0" err="1">
                <a:latin typeface="Courier"/>
                <a:cs typeface="Courier"/>
              </a:rPr>
              <a:t>historical</a:t>
            </a:r>
            <a:r>
              <a:rPr lang="fr-FR" sz="1400" dirty="0">
                <a:latin typeface="Courier"/>
                <a:cs typeface="Courier"/>
              </a:rPr>
              <a:t>, </a:t>
            </a:r>
            <a:r>
              <a:rPr lang="fr-FR" sz="1400" dirty="0" err="1">
                <a:latin typeface="Courier"/>
                <a:cs typeface="Courier"/>
              </a:rPr>
              <a:t>amip</a:t>
            </a:r>
            <a:r>
              <a:rPr lang="fr-FR" sz="1400" dirty="0">
                <a:latin typeface="Courier"/>
                <a:cs typeface="Courier"/>
              </a:rPr>
              <a:t>...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 err="1">
                <a:latin typeface="Courier"/>
                <a:cs typeface="Courier"/>
              </a:rPr>
              <a:t>status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DEVT</a:t>
            </a:r>
            <a:r>
              <a:rPr lang="fr-FR" sz="1400" dirty="0">
                <a:latin typeface="Courier"/>
                <a:cs typeface="Courier"/>
              </a:rPr>
              <a:t>, PROD, TEST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simulation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</a:t>
            </a:r>
            <a:r>
              <a:rPr lang="fr-FR" sz="1400" dirty="0" err="1" smtClean="0">
                <a:latin typeface="Courier"/>
                <a:cs typeface="Courier"/>
              </a:rPr>
              <a:t>name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of the </a:t>
            </a:r>
            <a:r>
              <a:rPr lang="fr-FR" sz="1400" dirty="0" err="1">
                <a:latin typeface="Courier"/>
                <a:cs typeface="Courier"/>
              </a:rPr>
              <a:t>numerical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simulation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			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  # (</a:t>
            </a:r>
            <a:r>
              <a:rPr lang="fr-FR" sz="1400" dirty="0" err="1">
                <a:latin typeface="Courier"/>
                <a:cs typeface="Courier"/>
              </a:rPr>
              <a:t>JobName</a:t>
            </a:r>
            <a:r>
              <a:rPr lang="fr-FR" sz="1400" dirty="0">
                <a:latin typeface="Courier"/>
                <a:cs typeface="Courier"/>
              </a:rPr>
              <a:t> in the IGCM </a:t>
            </a:r>
            <a:r>
              <a:rPr lang="fr-FR" sz="1400" dirty="0" err="1">
                <a:latin typeface="Courier"/>
                <a:cs typeface="Courier"/>
              </a:rPr>
              <a:t>syntax</a:t>
            </a:r>
            <a:r>
              <a:rPr lang="fr-FR" sz="1400" dirty="0">
                <a:latin typeface="Courier"/>
                <a:cs typeface="Courier"/>
              </a:rPr>
              <a:t>)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DIR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ATM</a:t>
            </a:r>
            <a:r>
              <a:rPr lang="fr-FR" sz="1400" dirty="0">
                <a:latin typeface="Courier"/>
                <a:cs typeface="Courier"/>
              </a:rPr>
              <a:t>, OCE, SRF...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OUT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'Analyse' # or 'Output'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 err="1">
                <a:latin typeface="Courier"/>
                <a:cs typeface="Courier"/>
              </a:rPr>
              <a:t>frequency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</a:t>
            </a:r>
            <a:r>
              <a:rPr lang="fr-FR" sz="1400" dirty="0" err="1" smtClean="0">
                <a:latin typeface="Courier"/>
                <a:cs typeface="Courier"/>
              </a:rPr>
              <a:t>monthly</a:t>
            </a:r>
            <a:r>
              <a:rPr lang="fr-FR" sz="1400" dirty="0" smtClean="0">
                <a:latin typeface="Courier"/>
                <a:cs typeface="Courier"/>
              </a:rPr>
              <a:t>' # </a:t>
            </a:r>
            <a:r>
              <a:rPr lang="fr-FR" sz="1400" dirty="0" err="1">
                <a:latin typeface="Courier"/>
                <a:cs typeface="Courier"/>
              </a:rPr>
              <a:t>daily</a:t>
            </a:r>
            <a:r>
              <a:rPr lang="fr-FR" sz="1400" dirty="0">
                <a:latin typeface="Courier"/>
                <a:cs typeface="Courier"/>
              </a:rPr>
              <a:t>, </a:t>
            </a:r>
            <a:r>
              <a:rPr lang="fr-FR" sz="1400" dirty="0" err="1">
                <a:latin typeface="Courier"/>
                <a:cs typeface="Courier"/>
              </a:rPr>
              <a:t>annual_cycle</a:t>
            </a:r>
            <a:r>
              <a:rPr lang="fr-FR" sz="1400" dirty="0">
                <a:latin typeface="Courier"/>
                <a:cs typeface="Courier"/>
              </a:rPr>
              <a:t> (</a:t>
            </a:r>
            <a:r>
              <a:rPr lang="fr-FR" sz="1400" dirty="0" err="1">
                <a:latin typeface="Courier"/>
                <a:cs typeface="Courier"/>
              </a:rPr>
              <a:t>equivalent</a:t>
            </a:r>
            <a:r>
              <a:rPr lang="fr-FR" sz="1400" dirty="0">
                <a:latin typeface="Courier"/>
                <a:cs typeface="Courier"/>
              </a:rPr>
              <a:t> to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fr-FR" sz="1400" dirty="0" err="1" smtClean="0">
                <a:latin typeface="Courier"/>
                <a:cs typeface="Courier"/>
              </a:rPr>
              <a:t>seasonal</a:t>
            </a:r>
            <a:r>
              <a:rPr lang="fr-FR" sz="1400" dirty="0" smtClean="0">
                <a:latin typeface="Courier"/>
                <a:cs typeface="Courier"/>
              </a:rPr>
              <a:t>')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 err="1">
                <a:latin typeface="Courier"/>
                <a:cs typeface="Courier"/>
              </a:rPr>
              <a:t>ave_length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'MO' # MO, </a:t>
            </a:r>
            <a:r>
              <a:rPr lang="fr-FR" sz="1400" dirty="0">
                <a:latin typeface="Courier"/>
                <a:cs typeface="Courier"/>
              </a:rPr>
              <a:t>DA (</a:t>
            </a:r>
            <a:r>
              <a:rPr lang="fr-FR" sz="1400" dirty="0" err="1">
                <a:latin typeface="Courier"/>
                <a:cs typeface="Courier"/>
              </a:rPr>
              <a:t>optionnal</a:t>
            </a:r>
            <a:r>
              <a:rPr lang="fr-FR" sz="1400" dirty="0">
                <a:latin typeface="Courier"/>
                <a:cs typeface="Courier"/>
              </a:rPr>
              <a:t>, but </a:t>
            </a:r>
            <a:r>
              <a:rPr lang="fr-FR" sz="1400" dirty="0" err="1">
                <a:latin typeface="Courier"/>
                <a:cs typeface="Courier"/>
              </a:rPr>
              <a:t>can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reduce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the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				 # duration </a:t>
            </a:r>
            <a:r>
              <a:rPr lang="fr-FR" sz="1400" dirty="0">
                <a:latin typeface="Courier"/>
                <a:cs typeface="Courier"/>
              </a:rPr>
              <a:t>of the </a:t>
            </a:r>
            <a:r>
              <a:rPr lang="fr-FR" sz="1400" dirty="0" err="1">
                <a:latin typeface="Courier"/>
                <a:cs typeface="Courier"/>
              </a:rPr>
              <a:t>localization</a:t>
            </a:r>
            <a:r>
              <a:rPr lang="fr-FR" sz="1400" dirty="0">
                <a:latin typeface="Courier"/>
                <a:cs typeface="Courier"/>
              </a:rPr>
              <a:t> by </a:t>
            </a:r>
            <a:r>
              <a:rPr lang="fr-FR" sz="1400" dirty="0" err="1">
                <a:latin typeface="Courier"/>
                <a:cs typeface="Courier"/>
              </a:rPr>
              <a:t>ds</a:t>
            </a:r>
            <a:r>
              <a:rPr lang="fr-FR" sz="1400" dirty="0">
                <a:latin typeface="Courier"/>
                <a:cs typeface="Courier"/>
              </a:rPr>
              <a:t>() </a:t>
            </a:r>
            <a:r>
              <a:rPr lang="fr-FR" sz="1400" dirty="0" smtClean="0">
                <a:latin typeface="Courier"/>
                <a:cs typeface="Courier"/>
              </a:rPr>
              <a:t>)</a:t>
            </a:r>
          </a:p>
          <a:p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- </a:t>
            </a:r>
            <a:r>
              <a:rPr lang="fr-FR" sz="1400" b="1" dirty="0" err="1" smtClean="0">
                <a:latin typeface="Courier"/>
                <a:cs typeface="Courier"/>
              </a:rPr>
              <a:t>period</a:t>
            </a:r>
            <a:r>
              <a:rPr lang="fr-FR" sz="1400" b="1" dirty="0" smtClean="0">
                <a:latin typeface="Courier"/>
                <a:cs typeface="Courier"/>
              </a:rPr>
              <a:t> =</a:t>
            </a:r>
            <a:r>
              <a:rPr lang="fr-FR" sz="1400" dirty="0" smtClean="0">
                <a:latin typeface="Courier"/>
                <a:cs typeface="Courier"/>
              </a:rPr>
              <a:t> 'fx' # explicit</a:t>
            </a:r>
          </a:p>
          <a:p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- </a:t>
            </a:r>
            <a:r>
              <a:rPr lang="fr-FR" sz="1400" b="1" dirty="0" err="1" smtClean="0">
                <a:latin typeface="Courier"/>
                <a:cs typeface="Courier"/>
              </a:rPr>
              <a:t>clim_period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'????_????' # explicit</a:t>
            </a:r>
          </a:p>
          <a:p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- </a:t>
            </a:r>
            <a:r>
              <a:rPr lang="fr-FR" sz="1400" b="1" dirty="0" err="1">
                <a:latin typeface="Courier"/>
                <a:cs typeface="Courier"/>
              </a:rPr>
              <a:t>clim_period_length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 '' #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can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be</a:t>
            </a:r>
            <a:r>
              <a:rPr lang="fr-FR" sz="1400" dirty="0">
                <a:latin typeface="Courier"/>
                <a:cs typeface="Courier"/>
              </a:rPr>
              <a:t> set to </a:t>
            </a:r>
            <a:r>
              <a:rPr lang="fr-FR" sz="1400" dirty="0" smtClean="0">
                <a:latin typeface="Courier"/>
                <a:cs typeface="Courier"/>
              </a:rPr>
              <a:t>'_50Y' </a:t>
            </a:r>
            <a:r>
              <a:rPr lang="fr-FR" sz="1400" dirty="0">
                <a:latin typeface="Courier"/>
                <a:cs typeface="Courier"/>
              </a:rPr>
              <a:t>or </a:t>
            </a:r>
            <a:r>
              <a:rPr lang="fr-FR" sz="1400" dirty="0" smtClean="0">
                <a:latin typeface="Courier"/>
                <a:cs typeface="Courier"/>
              </a:rPr>
              <a:t>'_100Y' </a:t>
            </a:r>
            <a:r>
              <a:rPr lang="fr-FR" sz="1400" dirty="0">
                <a:latin typeface="Courier"/>
                <a:cs typeface="Courier"/>
              </a:rPr>
              <a:t>to </a:t>
            </a:r>
            <a:r>
              <a:rPr lang="fr-FR" sz="1400" dirty="0" err="1" smtClean="0">
                <a:latin typeface="Courier"/>
                <a:cs typeface="Courier"/>
              </a:rPr>
              <a:t>access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					  # the </a:t>
            </a:r>
            <a:r>
              <a:rPr lang="fr-FR" sz="1400" dirty="0" err="1">
                <a:latin typeface="Courier"/>
                <a:cs typeface="Courier"/>
              </a:rPr>
              <a:t>annual</a:t>
            </a:r>
            <a:r>
              <a:rPr lang="fr-FR" sz="1400" dirty="0">
                <a:latin typeface="Courier"/>
                <a:cs typeface="Courier"/>
              </a:rPr>
              <a:t> cycles </a:t>
            </a:r>
            <a:r>
              <a:rPr lang="fr-FR" sz="1400" dirty="0" err="1">
                <a:latin typeface="Courier"/>
                <a:cs typeface="Courier"/>
              </a:rPr>
              <a:t>averaged</a:t>
            </a:r>
            <a:r>
              <a:rPr lang="fr-FR" sz="1400" dirty="0">
                <a:latin typeface="Courier"/>
                <a:cs typeface="Courier"/>
              </a:rPr>
              <a:t> over 50yr </a:t>
            </a:r>
            <a:r>
              <a:rPr lang="fr-FR" sz="1400" dirty="0" smtClean="0">
                <a:latin typeface="Courier"/>
                <a:cs typeface="Courier"/>
              </a:rPr>
              <a:t>long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					  # or </a:t>
            </a:r>
            <a:r>
              <a:rPr lang="fr-FR" sz="1400" dirty="0">
                <a:latin typeface="Courier"/>
                <a:cs typeface="Courier"/>
              </a:rPr>
              <a:t>100yr long </a:t>
            </a:r>
            <a:r>
              <a:rPr lang="fr-FR" sz="1400" dirty="0" err="1">
                <a:latin typeface="Courier"/>
                <a:cs typeface="Courier"/>
              </a:rPr>
              <a:t>periods</a:t>
            </a:r>
            <a:endParaRPr lang="fr-FR" sz="14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762" y="2174652"/>
            <a:ext cx="8559309" cy="405719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59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'CMIP5'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CliMAF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Example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'CMIP5' data structure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27864" y="1492234"/>
            <a:ext cx="85094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venir Book"/>
                <a:cs typeface="Avenir Book"/>
              </a:rPr>
              <a:t>If </a:t>
            </a:r>
            <a:r>
              <a:rPr lang="fr-FR" b="1" dirty="0" err="1" smtClean="0">
                <a:latin typeface="Avenir Book"/>
                <a:cs typeface="Avenir Book"/>
              </a:rPr>
              <a:t>you</a:t>
            </a:r>
            <a:r>
              <a:rPr lang="fr-FR" b="1" dirty="0" smtClean="0">
                <a:latin typeface="Avenir Book"/>
                <a:cs typeface="Avenir Book"/>
              </a:rPr>
              <a:t> set </a:t>
            </a:r>
            <a:r>
              <a:rPr lang="fr-FR" b="1" dirty="0" err="1" smtClean="0">
                <a:latin typeface="Avenir Book"/>
                <a:cs typeface="Avenir Book"/>
              </a:rPr>
              <a:t>this</a:t>
            </a:r>
            <a:r>
              <a:rPr lang="fr-FR" b="1" dirty="0" smtClean="0">
                <a:latin typeface="Avenir Book"/>
                <a:cs typeface="Avenir Book"/>
              </a:rPr>
              <a:t> in </a:t>
            </a:r>
            <a:r>
              <a:rPr lang="fr-FR" b="1" dirty="0" err="1" smtClean="0">
                <a:latin typeface="Avenir Book"/>
                <a:cs typeface="Avenir Book"/>
              </a:rPr>
              <a:t>datasets_setup.py</a:t>
            </a:r>
            <a:r>
              <a:rPr lang="fr-FR" b="1" dirty="0" smtClean="0">
                <a:latin typeface="Avenir Book"/>
                <a:cs typeface="Avenir Book"/>
              </a:rPr>
              <a:t>:</a:t>
            </a:r>
          </a:p>
          <a:p>
            <a:endParaRPr lang="fr-FR" b="1" dirty="0" smtClean="0">
              <a:latin typeface="Avenir Book"/>
              <a:cs typeface="Avenir Book"/>
            </a:endParaRP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models </a:t>
            </a:r>
            <a:r>
              <a:rPr lang="en-US" sz="1400" dirty="0">
                <a:latin typeface="Courier"/>
                <a:cs typeface="Courier"/>
              </a:rPr>
              <a:t>= [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   </a:t>
            </a:r>
            <a:r>
              <a:rPr lang="en-US" sz="1400" dirty="0" err="1">
                <a:latin typeface="Courier"/>
                <a:cs typeface="Courier"/>
              </a:rPr>
              <a:t>dict</a:t>
            </a:r>
            <a:r>
              <a:rPr lang="en-US" sz="14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			project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CMIP5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model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IPSL</a:t>
            </a:r>
            <a:r>
              <a:rPr lang="en-US" sz="1400" dirty="0">
                <a:latin typeface="Courier"/>
                <a:cs typeface="Courier"/>
              </a:rPr>
              <a:t>-CM5A-</a:t>
            </a:r>
            <a:r>
              <a:rPr lang="en-US" sz="1400" dirty="0" smtClean="0">
                <a:latin typeface="Courier"/>
                <a:cs typeface="Courier"/>
              </a:rPr>
              <a:t>LR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experiment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historical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simulation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r1i1p1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frequency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monthly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period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1980</a:t>
            </a:r>
            <a:r>
              <a:rPr lang="en-US" sz="1400" dirty="0">
                <a:latin typeface="Courier"/>
                <a:cs typeface="Courier"/>
              </a:rPr>
              <a:t>-</a:t>
            </a:r>
            <a:r>
              <a:rPr lang="en-US" sz="1400" dirty="0" smtClean="0">
                <a:latin typeface="Courier"/>
                <a:cs typeface="Courier"/>
              </a:rPr>
              <a:t>2005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)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]</a:t>
            </a:r>
          </a:p>
          <a:p>
            <a:endParaRPr lang="fr-FR" b="1" dirty="0" smtClean="0">
              <a:latin typeface="Avenir Book"/>
              <a:cs typeface="Avenir Book"/>
            </a:endParaRPr>
          </a:p>
          <a:p>
            <a:r>
              <a:rPr lang="fr-FR" sz="1600" b="1" dirty="0" smtClean="0">
                <a:latin typeface="Avenir Book"/>
                <a:cs typeface="Avenir Book"/>
              </a:rPr>
              <a:t>You </a:t>
            </a:r>
            <a:r>
              <a:rPr lang="fr-FR" sz="1600" b="1" dirty="0" err="1" smtClean="0">
                <a:latin typeface="Avenir Book"/>
                <a:cs typeface="Avenir Book"/>
              </a:rPr>
              <a:t>will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make</a:t>
            </a:r>
            <a:r>
              <a:rPr lang="fr-FR" sz="1600" b="1" dirty="0" smtClean="0">
                <a:latin typeface="Avenir Book"/>
                <a:cs typeface="Avenir Book"/>
              </a:rPr>
              <a:t> use of </a:t>
            </a:r>
            <a:r>
              <a:rPr lang="fr-FR" sz="1600" b="1" dirty="0" err="1" smtClean="0">
                <a:latin typeface="Avenir Book"/>
                <a:cs typeface="Avenir Book"/>
              </a:rPr>
              <a:t>this</a:t>
            </a:r>
            <a:r>
              <a:rPr lang="fr-FR" sz="1600" b="1" dirty="0" smtClean="0">
                <a:latin typeface="Avenir Book"/>
                <a:cs typeface="Avenir Book"/>
              </a:rPr>
              <a:t> pattern:</a:t>
            </a:r>
            <a:endParaRPr lang="fr-FR" sz="1600" b="1" dirty="0" smtClean="0">
              <a:latin typeface="Avenir Medium"/>
              <a:cs typeface="Avenir Medium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	/</a:t>
            </a:r>
            <a:r>
              <a:rPr lang="fr-FR" sz="1400" dirty="0" err="1" smtClean="0">
                <a:latin typeface="Courier"/>
                <a:cs typeface="Courier"/>
              </a:rPr>
              <a:t>prodigfs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project</a:t>
            </a:r>
            <a:r>
              <a:rPr lang="fr-FR" sz="1400" dirty="0">
                <a:latin typeface="Courier"/>
                <a:cs typeface="Courier"/>
              </a:rPr>
              <a:t>/CMIP5/output</a:t>
            </a:r>
            <a:r>
              <a:rPr lang="fr-FR" sz="1400" dirty="0" smtClean="0">
                <a:latin typeface="Courier"/>
                <a:cs typeface="Courier"/>
              </a:rPr>
              <a:t>/*/${model}/${</a:t>
            </a:r>
            <a:r>
              <a:rPr lang="fr-FR" sz="1400" dirty="0" err="1" smtClean="0">
                <a:latin typeface="Courier"/>
                <a:cs typeface="Courier"/>
              </a:rPr>
              <a:t>experiment</a:t>
            </a:r>
            <a:r>
              <a:rPr lang="fr-FR" sz="1400" dirty="0" smtClean="0">
                <a:latin typeface="Courier"/>
                <a:cs typeface="Courier"/>
              </a:rPr>
              <a:t>}/${</a:t>
            </a:r>
            <a:r>
              <a:rPr lang="fr-FR" sz="1400" dirty="0" err="1" smtClean="0">
                <a:latin typeface="Courier"/>
                <a:cs typeface="Courier"/>
              </a:rPr>
              <a:t>frequency</a:t>
            </a:r>
            <a:r>
              <a:rPr lang="fr-FR" sz="1400" dirty="0" smtClean="0">
                <a:latin typeface="Courier"/>
                <a:cs typeface="Courier"/>
              </a:rPr>
              <a:t>}/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${</a:t>
            </a:r>
            <a:r>
              <a:rPr lang="fr-FR" sz="1400" dirty="0" err="1" smtClean="0">
                <a:latin typeface="Courier"/>
                <a:cs typeface="Courier"/>
              </a:rPr>
              <a:t>realm</a:t>
            </a:r>
            <a:r>
              <a:rPr lang="fr-FR" sz="1400" dirty="0" smtClean="0">
                <a:latin typeface="Courier"/>
                <a:cs typeface="Courier"/>
              </a:rPr>
              <a:t>}/${table}/${simulation}/${version}/${variable}/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${variable}_${table}_${model}_${</a:t>
            </a:r>
            <a:r>
              <a:rPr lang="fr-FR" sz="1400" dirty="0" err="1" smtClean="0">
                <a:latin typeface="Courier"/>
                <a:cs typeface="Courier"/>
              </a:rPr>
              <a:t>experiment</a:t>
            </a:r>
            <a:r>
              <a:rPr lang="fr-FR" sz="1400" dirty="0" smtClean="0">
                <a:latin typeface="Courier"/>
                <a:cs typeface="Courier"/>
              </a:rPr>
              <a:t>}_${simulation}_${</a:t>
            </a:r>
            <a:r>
              <a:rPr lang="fr-FR" sz="1400" dirty="0" err="1" smtClean="0">
                <a:latin typeface="Courier"/>
                <a:cs typeface="Courier"/>
              </a:rPr>
              <a:t>period</a:t>
            </a:r>
            <a:r>
              <a:rPr lang="fr-FR" sz="1400" dirty="0" smtClean="0">
                <a:latin typeface="Courier"/>
                <a:cs typeface="Courier"/>
              </a:rPr>
              <a:t>}.</a:t>
            </a:r>
            <a:r>
              <a:rPr lang="fr-FR" sz="1400" dirty="0" err="1" smtClean="0">
                <a:latin typeface="Courier"/>
                <a:cs typeface="Courier"/>
              </a:rPr>
              <a:t>nc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600" dirty="0" smtClean="0">
                <a:latin typeface="Avenir Medium"/>
                <a:cs typeface="Avenir Medium"/>
              </a:rPr>
              <a:t>To </a:t>
            </a:r>
            <a:r>
              <a:rPr lang="fr-FR" sz="1600" dirty="0" err="1" smtClean="0">
                <a:latin typeface="Avenir Medium"/>
                <a:cs typeface="Avenir Medium"/>
              </a:rPr>
              <a:t>access</a:t>
            </a:r>
            <a:r>
              <a:rPr lang="fr-FR" sz="1600" dirty="0" smtClean="0">
                <a:latin typeface="Avenir Medium"/>
                <a:cs typeface="Avenir Medium"/>
              </a:rPr>
              <a:t> </a:t>
            </a:r>
            <a:r>
              <a:rPr lang="fr-FR" sz="1600" dirty="0" err="1" smtClean="0">
                <a:latin typeface="Avenir Medium"/>
                <a:cs typeface="Avenir Medium"/>
              </a:rPr>
              <a:t>this</a:t>
            </a:r>
            <a:r>
              <a:rPr lang="fr-FR" sz="1600" dirty="0" smtClean="0">
                <a:latin typeface="Avenir Medium"/>
                <a:cs typeface="Avenir Medium"/>
              </a:rPr>
              <a:t> file</a:t>
            </a:r>
            <a:endParaRPr lang="fr-FR" sz="1600" dirty="0">
              <a:latin typeface="Avenir Medium"/>
              <a:cs typeface="Avenir Medium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	/</a:t>
            </a:r>
            <a:r>
              <a:rPr lang="fr-FR" sz="1400" dirty="0" err="1">
                <a:latin typeface="Courier"/>
                <a:cs typeface="Courier"/>
              </a:rPr>
              <a:t>prodigfs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project</a:t>
            </a:r>
            <a:r>
              <a:rPr lang="fr-FR" sz="1400" dirty="0">
                <a:latin typeface="Courier"/>
                <a:cs typeface="Courier"/>
              </a:rPr>
              <a:t>/CMIP5/output/IPSL/IPSL-CM5A-LR/</a:t>
            </a:r>
            <a:r>
              <a:rPr lang="fr-FR" sz="1400" dirty="0" err="1">
                <a:latin typeface="Courier"/>
                <a:cs typeface="Courier"/>
              </a:rPr>
              <a:t>historical</a:t>
            </a:r>
            <a:r>
              <a:rPr lang="fr-FR" sz="1400" dirty="0" smtClean="0">
                <a:latin typeface="Courier"/>
                <a:cs typeface="Courier"/>
              </a:rPr>
              <a:t>/mon/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err="1" smtClean="0">
                <a:latin typeface="Courier"/>
                <a:cs typeface="Courier"/>
              </a:rPr>
              <a:t>atmos</a:t>
            </a:r>
            <a:r>
              <a:rPr lang="fr-FR" sz="1400" dirty="0" smtClean="0">
                <a:latin typeface="Courier"/>
                <a:cs typeface="Courier"/>
              </a:rPr>
              <a:t>/Amon</a:t>
            </a:r>
            <a:r>
              <a:rPr lang="fr-FR" sz="1400" dirty="0">
                <a:latin typeface="Courier"/>
                <a:cs typeface="Courier"/>
              </a:rPr>
              <a:t>/r1i1p1/</a:t>
            </a:r>
            <a:r>
              <a:rPr lang="fr-FR" sz="1400" dirty="0" err="1">
                <a:latin typeface="Courier"/>
                <a:cs typeface="Courier"/>
              </a:rPr>
              <a:t>latest</a:t>
            </a:r>
            <a:r>
              <a:rPr lang="fr-FR" sz="1400" dirty="0">
                <a:latin typeface="Courier"/>
                <a:cs typeface="Courier"/>
              </a:rPr>
              <a:t>/tas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tas_Amon_IPSL</a:t>
            </a:r>
            <a:r>
              <a:rPr lang="fr-FR" sz="1400" dirty="0">
                <a:latin typeface="Courier"/>
                <a:cs typeface="Courier"/>
              </a:rPr>
              <a:t>-CM5A-LR_historical_r1i1p1_185001-200512.</a:t>
            </a:r>
            <a:r>
              <a:rPr lang="fr-FR" sz="1400" dirty="0" smtClean="0">
                <a:latin typeface="Courier"/>
                <a:cs typeface="Courier"/>
              </a:rPr>
              <a:t>nc</a:t>
            </a:r>
          </a:p>
        </p:txBody>
      </p:sp>
      <p:sp>
        <p:nvSpPr>
          <p:cNvPr id="8" name="Rectangle 7"/>
          <p:cNvSpPr/>
          <p:nvPr/>
        </p:nvSpPr>
        <p:spPr>
          <a:xfrm>
            <a:off x="599373" y="2065413"/>
            <a:ext cx="8180915" cy="2231594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99373" y="4771815"/>
            <a:ext cx="8180915" cy="700342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99373" y="5861958"/>
            <a:ext cx="8180915" cy="708589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83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82843" y="1704661"/>
            <a:ext cx="77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Avenir Medium"/>
                <a:cs typeface="Avenir Medium"/>
              </a:rPr>
              <a:t>Customname</a:t>
            </a:r>
            <a:r>
              <a:rPr lang="fr-FR" sz="1600" b="1" dirty="0">
                <a:latin typeface="Avenir Medium"/>
                <a:cs typeface="Avenir Medium"/>
              </a:rPr>
              <a:t>:</a:t>
            </a:r>
            <a:r>
              <a:rPr lang="fr-FR" sz="1600" dirty="0">
                <a:latin typeface="Avenir Medium"/>
                <a:cs typeface="Avenir Medium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you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can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provide</a:t>
            </a:r>
            <a:r>
              <a:rPr lang="fr-FR" sz="1600" dirty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customname</a:t>
            </a:r>
            <a:r>
              <a:rPr lang="fr-FR" sz="1600" dirty="0" smtClean="0">
                <a:latin typeface="Avenir Book"/>
                <a:cs typeface="Avenir Book"/>
              </a:rPr>
              <a:t> in the </a:t>
            </a:r>
            <a:r>
              <a:rPr lang="fr-FR" sz="1600" dirty="0" err="1" smtClean="0">
                <a:latin typeface="Avenir Book"/>
                <a:cs typeface="Avenir Book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dictionary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will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be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used</a:t>
            </a:r>
            <a:r>
              <a:rPr lang="fr-FR" sz="1600" dirty="0">
                <a:latin typeface="Avenir Book"/>
                <a:cs typeface="Avenir Book"/>
              </a:rPr>
              <a:t> in the plots</a:t>
            </a:r>
            <a:endParaRPr lang="fr-FR" sz="1600" dirty="0">
              <a:solidFill>
                <a:srgbClr val="FF0000"/>
              </a:solidFill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27865" y="382502"/>
            <a:ext cx="62247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Name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in the plot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  <a:p>
            <a:pPr lvl="1"/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Bonus: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provide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customname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be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used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in the plots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7" name="Image 16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pic>
        <p:nvPicPr>
          <p:cNvPr id="2" name="Image 1" descr="Capture d’écran 2017-05-17 à 09.55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97" y="3495715"/>
            <a:ext cx="5856136" cy="3155142"/>
          </a:xfrm>
          <a:prstGeom prst="rect">
            <a:avLst/>
          </a:prstGeom>
        </p:spPr>
      </p:pic>
      <p:pic>
        <p:nvPicPr>
          <p:cNvPr id="4" name="Image 3" descr="Capture d’écran 2017-05-17 à 09.55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21" y="2434996"/>
            <a:ext cx="6136509" cy="894535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3525255" y="3062508"/>
            <a:ext cx="154304" cy="4332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à coins arrondis 6"/>
          <p:cNvSpPr/>
          <p:nvPr/>
        </p:nvSpPr>
        <p:spPr>
          <a:xfrm>
            <a:off x="2813082" y="3495715"/>
            <a:ext cx="1887257" cy="267133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953183" y="2845851"/>
            <a:ext cx="2652843" cy="216657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9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7-01-24 à 19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6" y="523077"/>
            <a:ext cx="7510722" cy="534454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8" name="Image 17" descr="Capture d’écran 2017-01-24 à 19.30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50" y="4698961"/>
            <a:ext cx="3701928" cy="1648544"/>
          </a:xfrm>
          <a:prstGeom prst="rect">
            <a:avLst/>
          </a:prstGeom>
        </p:spPr>
      </p:pic>
      <p:pic>
        <p:nvPicPr>
          <p:cNvPr id="3" name="Image 2" descr="Capture d’écran 2017-01-24 à 19.32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43" y="4409626"/>
            <a:ext cx="3249669" cy="1830676"/>
          </a:xfrm>
          <a:prstGeom prst="rect">
            <a:avLst/>
          </a:prstGeom>
        </p:spPr>
      </p:pic>
      <p:pic>
        <p:nvPicPr>
          <p:cNvPr id="10" name="Image 9" descr="Capture d’écran 2017-01-24 à 19.32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201" y="4119188"/>
            <a:ext cx="3348086" cy="1905451"/>
          </a:xfrm>
          <a:prstGeom prst="rect">
            <a:avLst/>
          </a:prstGeom>
        </p:spPr>
      </p:pic>
      <p:pic>
        <p:nvPicPr>
          <p:cNvPr id="11" name="Image 10" descr="Capture d’écran 2017-01-24 à 19.32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92" y="3893512"/>
            <a:ext cx="2746495" cy="1953741"/>
          </a:xfrm>
          <a:prstGeom prst="rect">
            <a:avLst/>
          </a:prstGeom>
        </p:spPr>
      </p:pic>
      <p:pic>
        <p:nvPicPr>
          <p:cNvPr id="13" name="Image 12" descr="Capture d’écran 2017-01-24 à 19.32.1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03" y="3624748"/>
            <a:ext cx="2840497" cy="2001095"/>
          </a:xfrm>
          <a:prstGeom prst="rect">
            <a:avLst/>
          </a:prstGeom>
        </p:spPr>
      </p:pic>
      <p:pic>
        <p:nvPicPr>
          <p:cNvPr id="14" name="Image 13" descr="Capture d’écran 2017-01-24 à 19.32.0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57" y="3320891"/>
            <a:ext cx="3046891" cy="2177470"/>
          </a:xfrm>
          <a:prstGeom prst="rect">
            <a:avLst/>
          </a:prstGeom>
        </p:spPr>
      </p:pic>
      <p:pic>
        <p:nvPicPr>
          <p:cNvPr id="15" name="Image 14" descr="Capture d’écran 2017-01-24 à 19.31.4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72" y="2960893"/>
            <a:ext cx="3165807" cy="2244698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 flipH="1" flipV="1">
            <a:off x="2644660" y="2989683"/>
            <a:ext cx="2798912" cy="145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2383336" y="3175497"/>
            <a:ext cx="2524721" cy="286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2383337" y="3318590"/>
            <a:ext cx="2015866" cy="306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2383337" y="3461683"/>
            <a:ext cx="1619676" cy="431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 flipV="1">
            <a:off x="2349643" y="3632827"/>
            <a:ext cx="1056648" cy="486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 flipV="1">
            <a:off x="2124553" y="3696874"/>
            <a:ext cx="715617" cy="71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 flipV="1">
            <a:off x="2025529" y="3893512"/>
            <a:ext cx="99024" cy="8054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25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94094" y="1415309"/>
            <a:ext cx="7725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Avenir Medium"/>
                <a:cs typeface="Avenir Medium"/>
              </a:rPr>
              <a:t>We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can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specify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keys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that</a:t>
            </a:r>
            <a:r>
              <a:rPr lang="fr-FR" sz="1600" b="1" dirty="0" smtClean="0">
                <a:latin typeface="Avenir Medium"/>
                <a:cs typeface="Avenir Medium"/>
              </a:rPr>
              <a:t> are </a:t>
            </a:r>
            <a:r>
              <a:rPr lang="fr-FR" sz="1600" b="1" dirty="0" err="1" smtClean="0">
                <a:latin typeface="Avenir Medium"/>
                <a:cs typeface="Avenir Medium"/>
              </a:rPr>
              <a:t>common</a:t>
            </a:r>
            <a:r>
              <a:rPr lang="fr-FR" sz="1600" b="1" dirty="0" smtClean="0">
                <a:latin typeface="Avenir Medium"/>
                <a:cs typeface="Avenir Medium"/>
              </a:rPr>
              <a:t> to a </a:t>
            </a:r>
            <a:r>
              <a:rPr lang="fr-FR" sz="1600" b="1" dirty="0" err="1" smtClean="0">
                <a:latin typeface="Avenir Medium"/>
                <a:cs typeface="Avenir Medium"/>
              </a:rPr>
              <a:t>subset</a:t>
            </a:r>
            <a:r>
              <a:rPr lang="fr-FR" sz="1600" b="1" dirty="0" smtClean="0">
                <a:latin typeface="Avenir Medium"/>
                <a:cs typeface="Avenir Medium"/>
              </a:rPr>
              <a:t> of the </a:t>
            </a:r>
            <a:r>
              <a:rPr lang="fr-FR" sz="1600" b="1" dirty="0" err="1" smtClean="0">
                <a:latin typeface="Avenir Medium"/>
                <a:cs typeface="Avenir Medium"/>
              </a:rPr>
              <a:t>datasets</a:t>
            </a:r>
            <a:r>
              <a:rPr lang="fr-FR" sz="1600" b="1" dirty="0" smtClean="0">
                <a:latin typeface="Avenir Medium"/>
                <a:cs typeface="Avenir Medium"/>
              </a:rPr>
              <a:t> in </a:t>
            </a:r>
            <a:r>
              <a:rPr lang="fr-FR" sz="1600" b="1" dirty="0" err="1" smtClean="0">
                <a:latin typeface="Avenir Medium"/>
                <a:cs typeface="Avenir Medium"/>
              </a:rPr>
              <a:t>models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using</a:t>
            </a:r>
            <a:r>
              <a:rPr lang="fr-FR" sz="1600" b="1" dirty="0" smtClean="0">
                <a:latin typeface="Avenir Medium"/>
                <a:cs typeface="Avenir Medium"/>
              </a:rPr>
              <a:t> the python </a:t>
            </a:r>
            <a:r>
              <a:rPr lang="fr-FR" sz="1600" b="1" dirty="0" err="1" smtClean="0">
                <a:latin typeface="Avenir Medium"/>
                <a:cs typeface="Avenir Medium"/>
              </a:rPr>
              <a:t>features</a:t>
            </a:r>
            <a:r>
              <a:rPr lang="fr-FR" sz="1600" b="1" dirty="0" smtClean="0">
                <a:latin typeface="Avenir Medium"/>
                <a:cs typeface="Avenir Medium"/>
              </a:rPr>
              <a:t>. More </a:t>
            </a:r>
            <a:r>
              <a:rPr lang="fr-FR" sz="1600" b="1" dirty="0" err="1" smtClean="0">
                <a:latin typeface="Avenir Medium"/>
                <a:cs typeface="Avenir Medium"/>
              </a:rPr>
              <a:t>generally</a:t>
            </a:r>
            <a:r>
              <a:rPr lang="fr-FR" sz="1600" b="1" dirty="0" smtClean="0">
                <a:latin typeface="Avenir Medium"/>
                <a:cs typeface="Avenir Medium"/>
              </a:rPr>
              <a:t>, </a:t>
            </a:r>
            <a:r>
              <a:rPr lang="fr-FR" sz="1600" b="1" dirty="0" err="1" smtClean="0">
                <a:latin typeface="Avenir Medium"/>
                <a:cs typeface="Avenir Medium"/>
              </a:rPr>
              <a:t>we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can</a:t>
            </a:r>
            <a:r>
              <a:rPr lang="fr-FR" sz="1600" b="1" dirty="0" smtClean="0">
                <a:latin typeface="Avenir Medium"/>
                <a:cs typeface="Avenir Medium"/>
              </a:rPr>
              <a:t> ‘</a:t>
            </a:r>
            <a:r>
              <a:rPr lang="fr-FR" sz="1600" b="1" dirty="0" err="1" smtClean="0">
                <a:latin typeface="Avenir Medium"/>
                <a:cs typeface="Avenir Medium"/>
              </a:rPr>
              <a:t>work</a:t>
            </a:r>
            <a:r>
              <a:rPr lang="fr-FR" sz="1600" b="1" dirty="0" smtClean="0">
                <a:latin typeface="Avenir Medium"/>
                <a:cs typeface="Avenir Medium"/>
              </a:rPr>
              <a:t>’ the </a:t>
            </a:r>
            <a:r>
              <a:rPr lang="fr-FR" sz="1600" b="1" dirty="0" err="1" smtClean="0">
                <a:latin typeface="Avenir Medium"/>
                <a:cs typeface="Avenir Medium"/>
              </a:rPr>
              <a:t>elements</a:t>
            </a:r>
            <a:r>
              <a:rPr lang="fr-FR" sz="1600" b="1" dirty="0" smtClean="0">
                <a:latin typeface="Avenir Medium"/>
                <a:cs typeface="Avenir Medium"/>
              </a:rPr>
              <a:t> of the </a:t>
            </a:r>
            <a:r>
              <a:rPr lang="fr-FR" sz="1600" b="1" dirty="0" err="1" smtClean="0">
                <a:latin typeface="Avenir Medium"/>
                <a:cs typeface="Avenir Medium"/>
              </a:rPr>
              <a:t>list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models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within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datasets_setup.py</a:t>
            </a:r>
            <a:endParaRPr lang="fr-FR" sz="1600" b="1" dirty="0" smtClean="0">
              <a:latin typeface="Avenir Medium"/>
              <a:cs typeface="Avenir Medium"/>
            </a:endParaRPr>
          </a:p>
          <a:p>
            <a:endParaRPr lang="fr-FR" sz="1600" b="1" dirty="0">
              <a:latin typeface="Avenir Medium"/>
              <a:cs typeface="Avenir Medium"/>
            </a:endParaRPr>
          </a:p>
          <a:p>
            <a:endParaRPr lang="fr-FR" sz="1600" b="1" dirty="0" smtClean="0">
              <a:latin typeface="Avenir Medium"/>
              <a:cs typeface="Avenir Medium"/>
            </a:endParaRPr>
          </a:p>
          <a:p>
            <a:endParaRPr lang="fr-FR" sz="1600" b="1" dirty="0">
              <a:latin typeface="Avenir Medium"/>
              <a:cs typeface="Avenir Medium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27865" y="382502"/>
            <a:ext cx="40291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Using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common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keys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  <a:p>
            <a:pPr lvl="1"/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Specify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common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keys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by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7" name="Image 16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pic>
        <p:nvPicPr>
          <p:cNvPr id="3" name="Image 2" descr="Capture d’écran 2018-02-07 à 11.38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14" y="2323250"/>
            <a:ext cx="6238998" cy="4372631"/>
          </a:xfrm>
          <a:prstGeom prst="rect">
            <a:avLst/>
          </a:prstGeom>
        </p:spPr>
      </p:pic>
      <p:sp>
        <p:nvSpPr>
          <p:cNvPr id="5" name="Parenthèse ouvrante 4"/>
          <p:cNvSpPr/>
          <p:nvPr/>
        </p:nvSpPr>
        <p:spPr>
          <a:xfrm>
            <a:off x="1107954" y="2647955"/>
            <a:ext cx="121604" cy="32559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Parenthèse ouvrante 13"/>
          <p:cNvSpPr/>
          <p:nvPr/>
        </p:nvSpPr>
        <p:spPr>
          <a:xfrm>
            <a:off x="1098214" y="6052468"/>
            <a:ext cx="131344" cy="64341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-720158" y="4153419"/>
            <a:ext cx="2997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This </a:t>
            </a:r>
            <a:r>
              <a:rPr lang="fr-FR" sz="1600" dirty="0" err="1" smtClean="0"/>
              <a:t>is</a:t>
            </a:r>
            <a:r>
              <a:rPr lang="fr-FR" sz="1600" dirty="0" smtClean="0"/>
              <a:t> for the IGCM_OUT </a:t>
            </a:r>
            <a:r>
              <a:rPr lang="fr-FR" sz="1600" dirty="0" err="1" smtClean="0"/>
              <a:t>datasets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0375" y="6060108"/>
            <a:ext cx="109821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And </a:t>
            </a:r>
            <a:r>
              <a:rPr lang="fr-FR" sz="1600" dirty="0" err="1" smtClean="0"/>
              <a:t>this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for CMIP5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580307" y="4350211"/>
            <a:ext cx="3140778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principle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</a:t>
            </a:r>
            <a:r>
              <a:rPr lang="fr-FR" dirty="0" err="1" smtClean="0"/>
              <a:t>loop</a:t>
            </a:r>
            <a:r>
              <a:rPr lang="fr-FR" dirty="0" smtClean="0"/>
              <a:t> over the </a:t>
            </a:r>
            <a:r>
              <a:rPr lang="fr-FR" dirty="0" err="1" smtClean="0"/>
              <a:t>elements</a:t>
            </a:r>
            <a:r>
              <a:rPr lang="fr-FR" dirty="0" smtClean="0"/>
              <a:t> of model and ‘update’ the </a:t>
            </a:r>
            <a:r>
              <a:rPr lang="fr-FR" dirty="0" err="1" smtClean="0"/>
              <a:t>dictionary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certain conditions are met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798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manager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961434" y="1554968"/>
            <a:ext cx="7287902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C-ESM-EP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composed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climatology</a:t>
            </a:r>
            <a:r>
              <a:rPr lang="fr-FR" sz="1600" b="1" dirty="0" smtClean="0">
                <a:latin typeface="Avenir Medium"/>
                <a:cs typeface="Avenir Medium"/>
              </a:rPr>
              <a:t> diagnostics' </a:t>
            </a:r>
            <a:r>
              <a:rPr lang="fr-FR" sz="1600" dirty="0">
                <a:latin typeface="Avenir Book"/>
                <a:cs typeface="Avenir Book"/>
              </a:rPr>
              <a:t>(</a:t>
            </a:r>
            <a:r>
              <a:rPr lang="fr-FR" sz="1600" dirty="0" err="1">
                <a:latin typeface="Avenir Book"/>
                <a:cs typeface="Avenir Book"/>
              </a:rPr>
              <a:t>like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bias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maps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and </a:t>
            </a:r>
            <a:r>
              <a:rPr lang="fr-FR" sz="1600" b="1" dirty="0" smtClean="0">
                <a:latin typeface="Avenir Medium"/>
                <a:cs typeface="Avenir Medium"/>
              </a:rPr>
              <a:t>'time </a:t>
            </a:r>
            <a:r>
              <a:rPr lang="fr-FR" sz="1600" b="1" dirty="0" err="1">
                <a:latin typeface="Avenir Medium"/>
                <a:cs typeface="Avenir Medium"/>
              </a:rPr>
              <a:t>series</a:t>
            </a:r>
            <a:r>
              <a:rPr lang="fr-FR" sz="1600" b="1" dirty="0">
                <a:latin typeface="Avenir Medium"/>
                <a:cs typeface="Avenir Medium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diagnostics' </a:t>
            </a:r>
            <a:r>
              <a:rPr lang="fr-FR" sz="1600" dirty="0">
                <a:latin typeface="Avenir Book"/>
                <a:cs typeface="Avenir Book"/>
              </a:rPr>
              <a:t>(</a:t>
            </a:r>
            <a:r>
              <a:rPr lang="fr-FR" sz="1600" dirty="0" err="1">
                <a:latin typeface="Avenir Book"/>
                <a:cs typeface="Avenir Book"/>
              </a:rPr>
              <a:t>like</a:t>
            </a:r>
            <a:r>
              <a:rPr lang="fr-FR" sz="1600" dirty="0">
                <a:latin typeface="Avenir Book"/>
                <a:cs typeface="Avenir Book"/>
              </a:rPr>
              <a:t> the AMOC index or ENSO diagnostics)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Because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, the user </a:t>
            </a:r>
            <a:r>
              <a:rPr lang="fr-FR" sz="1600" dirty="0" err="1" smtClean="0">
                <a:latin typeface="Avenir Book"/>
                <a:cs typeface="Avenir Book"/>
              </a:rPr>
              <a:t>might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want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provide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one </a:t>
            </a:r>
            <a:r>
              <a:rPr lang="fr-FR" sz="1600" b="1" dirty="0" err="1" smtClean="0">
                <a:latin typeface="Avenir Medium"/>
                <a:cs typeface="Avenir Medium"/>
              </a:rPr>
              <a:t>period</a:t>
            </a:r>
            <a:r>
              <a:rPr lang="fr-FR" sz="1600" b="1" dirty="0" smtClean="0">
                <a:latin typeface="Avenir Medium"/>
                <a:cs typeface="Avenir Medium"/>
              </a:rPr>
              <a:t> for the </a:t>
            </a:r>
            <a:r>
              <a:rPr lang="fr-FR" sz="1600" b="1" dirty="0" smtClean="0">
                <a:latin typeface="Avenir Medium"/>
                <a:cs typeface="Avenir Medium"/>
              </a:rPr>
              <a:t>climatologies, </a:t>
            </a:r>
            <a:r>
              <a:rPr lang="fr-FR" sz="1600" b="1" dirty="0" err="1" smtClean="0">
                <a:latin typeface="Avenir Medium"/>
                <a:cs typeface="Avenir Medium"/>
              </a:rPr>
              <a:t>clim_period</a:t>
            </a:r>
            <a:r>
              <a:rPr lang="fr-FR" sz="1600" b="1" dirty="0" smtClean="0">
                <a:latin typeface="Avenir Medium"/>
                <a:cs typeface="Avenir Medium"/>
              </a:rPr>
              <a:t>, </a:t>
            </a:r>
            <a:r>
              <a:rPr lang="fr-FR" sz="1600" b="1" dirty="0" smtClean="0">
                <a:latin typeface="Avenir Medium"/>
                <a:cs typeface="Avenir Medium"/>
              </a:rPr>
              <a:t>and one for the time </a:t>
            </a:r>
            <a:r>
              <a:rPr lang="fr-FR" sz="1600" b="1" dirty="0" err="1" smtClean="0">
                <a:latin typeface="Avenir Medium"/>
                <a:cs typeface="Avenir Medium"/>
              </a:rPr>
              <a:t>series</a:t>
            </a:r>
            <a:r>
              <a:rPr lang="fr-FR" sz="1600" b="1" dirty="0" smtClean="0">
                <a:latin typeface="Avenir Medium"/>
                <a:cs typeface="Avenir Medium"/>
              </a:rPr>
              <a:t>, </a:t>
            </a:r>
            <a:r>
              <a:rPr lang="fr-FR" sz="1600" b="1" dirty="0" err="1" smtClean="0">
                <a:latin typeface="Avenir Medium"/>
                <a:cs typeface="Avenir Medium"/>
              </a:rPr>
              <a:t>ts_period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manager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understand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those</a:t>
            </a:r>
            <a:r>
              <a:rPr lang="fr-FR" sz="1600" dirty="0" smtClean="0">
                <a:latin typeface="Avenir Book"/>
                <a:cs typeface="Avenir Book"/>
              </a:rPr>
              <a:t> values (</a:t>
            </a:r>
            <a:r>
              <a:rPr lang="fr-FR" sz="1600" dirty="0" err="1" smtClean="0">
                <a:latin typeface="Avenir Book"/>
                <a:cs typeface="Avenir Book"/>
              </a:rPr>
              <a:t>either</a:t>
            </a:r>
            <a:r>
              <a:rPr lang="fr-FR" sz="1600" dirty="0" smtClean="0">
                <a:latin typeface="Avenir Book"/>
                <a:cs typeface="Avenir Book"/>
              </a:rPr>
              <a:t> for </a:t>
            </a:r>
            <a:r>
              <a:rPr lang="fr-FR" sz="1600" dirty="0" err="1" smtClean="0">
                <a:latin typeface="Avenir Book"/>
                <a:cs typeface="Avenir Book"/>
              </a:rPr>
              <a:t>clim_period</a:t>
            </a:r>
            <a:r>
              <a:rPr lang="fr-FR" sz="1600" dirty="0" smtClean="0">
                <a:latin typeface="Avenir Book"/>
                <a:cs typeface="Avenir Book"/>
              </a:rPr>
              <a:t> or </a:t>
            </a:r>
            <a:r>
              <a:rPr lang="fr-FR" sz="1600" dirty="0" err="1" smtClean="0">
                <a:latin typeface="Avenir Book"/>
                <a:cs typeface="Avenir Book"/>
              </a:rPr>
              <a:t>ts_period</a:t>
            </a:r>
            <a:r>
              <a:rPr lang="fr-FR" sz="1600" dirty="0" smtClean="0">
                <a:latin typeface="Avenir Book"/>
                <a:cs typeface="Avenir Book"/>
              </a:rPr>
              <a:t>) if </a:t>
            </a:r>
            <a:r>
              <a:rPr lang="fr-FR" sz="1600" dirty="0" err="1" smtClean="0">
                <a:latin typeface="Avenir Book"/>
                <a:cs typeface="Avenir Book"/>
              </a:rPr>
              <a:t>frequency</a:t>
            </a:r>
            <a:r>
              <a:rPr lang="fr-FR" sz="1600" dirty="0" smtClean="0">
                <a:latin typeface="Avenir Book"/>
                <a:cs typeface="Avenir Book"/>
              </a:rPr>
              <a:t>=‘</a:t>
            </a:r>
            <a:r>
              <a:rPr lang="fr-FR" sz="1600" dirty="0" err="1" smtClean="0">
                <a:latin typeface="Avenir Book"/>
                <a:cs typeface="Avenir Book"/>
              </a:rPr>
              <a:t>monthly</a:t>
            </a:r>
            <a:r>
              <a:rPr lang="fr-FR" sz="1600" dirty="0" smtClean="0">
                <a:latin typeface="Avenir Book"/>
                <a:cs typeface="Avenir Book"/>
              </a:rPr>
              <a:t>’: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‘last_30Y’</a:t>
            </a:r>
            <a:r>
              <a:rPr lang="fr-FR" sz="1600" dirty="0" smtClean="0">
                <a:latin typeface="Avenir Book"/>
                <a:cs typeface="Avenir Book"/>
              </a:rPr>
              <a:t>, ‘first_1Y’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‘full’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By default, the C-ESM-EP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search</a:t>
            </a:r>
            <a:r>
              <a:rPr lang="fr-FR" sz="1600" dirty="0" smtClean="0">
                <a:latin typeface="Avenir Book"/>
                <a:cs typeface="Avenir Book"/>
              </a:rPr>
              <a:t> for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corresponding</a:t>
            </a:r>
            <a:r>
              <a:rPr lang="fr-FR" sz="1600" dirty="0" smtClean="0">
                <a:latin typeface="Avenir Book"/>
                <a:cs typeface="Avenir Book"/>
              </a:rPr>
              <a:t> to the user </a:t>
            </a:r>
            <a:r>
              <a:rPr lang="fr-FR" sz="1600" dirty="0" err="1" smtClean="0">
                <a:latin typeface="Avenir Book"/>
                <a:cs typeface="Avenir Book"/>
              </a:rPr>
              <a:t>request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Book"/>
                <a:cs typeface="Avenir Book"/>
              </a:rPr>
              <a:t>for </a:t>
            </a:r>
            <a:r>
              <a:rPr lang="fr-FR" sz="1600" b="1" dirty="0" err="1" smtClean="0">
                <a:latin typeface="Avenir Book"/>
                <a:cs typeface="Avenir Book"/>
              </a:rPr>
              <a:t>each</a:t>
            </a:r>
            <a:r>
              <a:rPr lang="fr-FR" sz="1600" b="1" dirty="0" smtClean="0">
                <a:latin typeface="Avenir Book"/>
                <a:cs typeface="Avenir Book"/>
              </a:rPr>
              <a:t> diagnostic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Warning :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works</a:t>
            </a:r>
            <a:r>
              <a:rPr lang="fr-FR" sz="1600" dirty="0" smtClean="0">
                <a:latin typeface="Avenir Book"/>
                <a:cs typeface="Avenir Book"/>
              </a:rPr>
              <a:t> for CMIP5, IGCM_OUT and CMIP6 </a:t>
            </a:r>
            <a:r>
              <a:rPr lang="fr-FR" sz="1600" dirty="0" err="1" smtClean="0">
                <a:latin typeface="Avenir Book"/>
                <a:cs typeface="Avenir Book"/>
              </a:rPr>
              <a:t>projects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Contact me if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need</a:t>
            </a:r>
            <a:r>
              <a:rPr lang="fr-FR" sz="1600" dirty="0" smtClean="0">
                <a:latin typeface="Avenir Book"/>
                <a:cs typeface="Avenir Book"/>
              </a:rPr>
              <a:t> me to </a:t>
            </a: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to the </a:t>
            </a:r>
            <a:r>
              <a:rPr lang="fr-FR" sz="1600" dirty="0" err="1" smtClean="0">
                <a:latin typeface="Avenir Book"/>
                <a:cs typeface="Avenir Book"/>
              </a:rPr>
              <a:t>list</a:t>
            </a:r>
            <a:r>
              <a:rPr lang="fr-FR" sz="1600" dirty="0" smtClean="0">
                <a:latin typeface="Avenir Book"/>
                <a:cs typeface="Avenir Book"/>
              </a:rPr>
              <a:t> (I </a:t>
            </a:r>
            <a:r>
              <a:rPr lang="fr-FR" sz="1600" dirty="0" err="1" smtClean="0">
                <a:latin typeface="Avenir Book"/>
                <a:cs typeface="Avenir Book"/>
              </a:rPr>
              <a:t>need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find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better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way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handle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821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manager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clim_period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and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ts_period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22</a:t>
            </a:fld>
            <a:endParaRPr lang="fr-FR"/>
          </a:p>
        </p:txBody>
      </p:sp>
      <p:pic>
        <p:nvPicPr>
          <p:cNvPr id="7" name="Image 6" descr="Capture d’écran 2018-02-07 à 11.38.2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26" b="51332"/>
          <a:stretch/>
        </p:blipFill>
        <p:spPr>
          <a:xfrm>
            <a:off x="3204777" y="3599656"/>
            <a:ext cx="3988166" cy="1534066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>
            <a:off x="2706256" y="3834070"/>
            <a:ext cx="1020781" cy="498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837875" y="3986470"/>
            <a:ext cx="1889162" cy="498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7" y="1754732"/>
            <a:ext cx="686348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systematic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search</a:t>
            </a:r>
            <a:r>
              <a:rPr lang="fr-FR" sz="1600" dirty="0" smtClean="0">
                <a:latin typeface="Avenir Book"/>
                <a:cs typeface="Avenir Book"/>
              </a:rPr>
              <a:t> for the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r>
              <a:rPr lang="fr-FR" sz="1600" dirty="0" smtClean="0">
                <a:latin typeface="Avenir Book"/>
                <a:cs typeface="Avenir Book"/>
              </a:rPr>
              <a:t> data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manager for </a:t>
            </a:r>
            <a:r>
              <a:rPr lang="fr-FR" sz="1600" dirty="0" err="1" smtClean="0">
                <a:latin typeface="Avenir Book"/>
                <a:cs typeface="Avenir Book"/>
              </a:rPr>
              <a:t>each</a:t>
            </a:r>
            <a:r>
              <a:rPr lang="fr-FR" sz="1600" dirty="0" smtClean="0">
                <a:latin typeface="Avenir Book"/>
                <a:cs typeface="Avenir Book"/>
              </a:rPr>
              <a:t> diagnostic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be</a:t>
            </a:r>
            <a:r>
              <a:rPr lang="fr-FR" sz="1600" dirty="0" smtClean="0">
                <a:latin typeface="Avenir Book"/>
                <a:cs typeface="Avenir Book"/>
              </a:rPr>
              <a:t> time </a:t>
            </a:r>
            <a:r>
              <a:rPr lang="fr-FR" sz="1600" dirty="0" err="1" smtClean="0">
                <a:latin typeface="Avenir Book"/>
                <a:cs typeface="Avenir Book"/>
              </a:rPr>
              <a:t>consuming</a:t>
            </a:r>
            <a:r>
              <a:rPr lang="fr-FR" sz="1600" dirty="0" smtClean="0">
                <a:latin typeface="Avenir Book"/>
                <a:cs typeface="Avenir Book"/>
              </a:rPr>
              <a:t> and not </a:t>
            </a:r>
            <a:r>
              <a:rPr lang="fr-FR" sz="1600" dirty="0" err="1" smtClean="0">
                <a:latin typeface="Avenir Book"/>
                <a:cs typeface="Avenir Book"/>
              </a:rPr>
              <a:t>necessary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If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want</a:t>
            </a:r>
            <a:r>
              <a:rPr lang="fr-FR" sz="1600" dirty="0" smtClean="0">
                <a:latin typeface="Avenir Book"/>
                <a:cs typeface="Avenir Book"/>
              </a:rPr>
              <a:t> to: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Speed up the </a:t>
            </a:r>
            <a:r>
              <a:rPr lang="fr-FR" sz="1600" dirty="0" err="1" smtClean="0">
                <a:latin typeface="Avenir Book"/>
                <a:cs typeface="Avenir Book"/>
              </a:rPr>
              <a:t>execution</a:t>
            </a:r>
            <a:r>
              <a:rPr lang="fr-FR" sz="1600" dirty="0" smtClean="0">
                <a:latin typeface="Avenir Book"/>
                <a:cs typeface="Avenir Book"/>
              </a:rPr>
              <a:t> of the atlas (</a:t>
            </a:r>
            <a:r>
              <a:rPr lang="fr-FR" sz="1600" dirty="0" err="1" smtClean="0">
                <a:latin typeface="Avenir Book"/>
                <a:cs typeface="Avenir Book"/>
              </a:rPr>
              <a:t>discard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availability</a:t>
            </a:r>
            <a:r>
              <a:rPr lang="fr-FR" sz="1600" dirty="0" smtClean="0">
                <a:latin typeface="Avenir Book"/>
                <a:cs typeface="Avenir Book"/>
              </a:rPr>
              <a:t> check for </a:t>
            </a:r>
            <a:r>
              <a:rPr lang="fr-FR" sz="1600" dirty="0" err="1" smtClean="0">
                <a:latin typeface="Avenir Book"/>
                <a:cs typeface="Avenir Book"/>
              </a:rPr>
              <a:t>each</a:t>
            </a:r>
            <a:r>
              <a:rPr lang="fr-FR" sz="1600" dirty="0" smtClean="0">
                <a:latin typeface="Avenir Book"/>
                <a:cs typeface="Avenir Book"/>
              </a:rPr>
              <a:t> diagnostic and </a:t>
            </a:r>
            <a:r>
              <a:rPr lang="fr-FR" sz="1600" dirty="0" err="1" smtClean="0">
                <a:latin typeface="Avenir Book"/>
                <a:cs typeface="Avenir Book"/>
              </a:rPr>
              <a:t>just</a:t>
            </a:r>
            <a:r>
              <a:rPr lang="fr-FR" sz="1600" dirty="0" smtClean="0">
                <a:latin typeface="Avenir Book"/>
                <a:cs typeface="Avenir Book"/>
              </a:rPr>
              <a:t> do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once for all)</a:t>
            </a:r>
          </a:p>
          <a:p>
            <a:pPr marL="285750" indent="-285750">
              <a:buFontTx/>
              <a:buChar char="-"/>
            </a:pPr>
            <a:r>
              <a:rPr lang="fr-FR" sz="1600" dirty="0" err="1" smtClean="0">
                <a:latin typeface="Avenir Book"/>
                <a:cs typeface="Avenir Book"/>
              </a:rPr>
              <a:t>Keep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same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one </a:t>
            </a:r>
            <a:r>
              <a:rPr lang="fr-FR" sz="1600" dirty="0" err="1" smtClean="0">
                <a:latin typeface="Avenir Book"/>
                <a:cs typeface="Avenir Book"/>
              </a:rPr>
              <a:t>execution</a:t>
            </a:r>
            <a:r>
              <a:rPr lang="fr-FR" sz="1600" dirty="0" smtClean="0">
                <a:latin typeface="Avenir Book"/>
                <a:cs typeface="Avenir Book"/>
              </a:rPr>
              <a:t> of the atlas to the </a:t>
            </a:r>
            <a:r>
              <a:rPr lang="fr-FR" sz="1600" dirty="0" err="1" smtClean="0">
                <a:latin typeface="Avenir Book"/>
                <a:cs typeface="Avenir Book"/>
              </a:rPr>
              <a:t>next</a:t>
            </a:r>
            <a:r>
              <a:rPr lang="fr-FR" sz="1600" dirty="0" smtClean="0">
                <a:latin typeface="Avenir Book"/>
                <a:cs typeface="Avenir Book"/>
              </a:rPr>
              <a:t> (</a:t>
            </a:r>
            <a:r>
              <a:rPr lang="fr-FR" sz="1600" dirty="0" err="1" smtClean="0">
                <a:latin typeface="Avenir Book"/>
                <a:cs typeface="Avenir Book"/>
              </a:rPr>
              <a:t>especially</a:t>
            </a:r>
            <a:r>
              <a:rPr lang="fr-FR" sz="1600" dirty="0" smtClean="0">
                <a:latin typeface="Avenir Book"/>
                <a:cs typeface="Avenir Book"/>
              </a:rPr>
              <a:t> on an </a:t>
            </a:r>
            <a:r>
              <a:rPr lang="fr-FR" sz="1600" dirty="0" err="1" smtClean="0">
                <a:latin typeface="Avenir Book"/>
                <a:cs typeface="Avenir Book"/>
              </a:rPr>
              <a:t>ongoing</a:t>
            </a:r>
            <a:r>
              <a:rPr lang="fr-FR" sz="1600" dirty="0" smtClean="0">
                <a:latin typeface="Avenir Book"/>
                <a:cs typeface="Avenir Book"/>
              </a:rPr>
              <a:t> simulation,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one </a:t>
            </a:r>
            <a:r>
              <a:rPr lang="fr-FR" sz="1600" dirty="0" err="1" smtClean="0">
                <a:latin typeface="Avenir Book"/>
                <a:cs typeface="Avenir Book"/>
              </a:rPr>
              <a:t>day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another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apply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manager </a:t>
            </a:r>
            <a:r>
              <a:rPr lang="fr-FR" sz="1600" dirty="0" err="1">
                <a:latin typeface="Avenir Book"/>
                <a:cs typeface="Avenir Book"/>
              </a:rPr>
              <a:t>only</a:t>
            </a:r>
            <a:r>
              <a:rPr lang="fr-FR" sz="1600" dirty="0">
                <a:latin typeface="Avenir Book"/>
                <a:cs typeface="Avenir Book"/>
              </a:rPr>
              <a:t> once for </a:t>
            </a:r>
            <a:r>
              <a:rPr lang="fr-FR" sz="1600" dirty="0" smtClean="0">
                <a:latin typeface="Avenir Book"/>
                <a:cs typeface="Avenir Book"/>
              </a:rPr>
              <a:t>a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using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set_available_period_ts_clim.py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python </a:t>
            </a:r>
            <a:r>
              <a:rPr lang="fr-FR" sz="1400" dirty="0" err="1" smtClean="0">
                <a:latin typeface="Courier"/>
                <a:cs typeface="Courier"/>
              </a:rPr>
              <a:t>set_available_period_ts_clim.py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comparison</a:t>
            </a:r>
            <a:r>
              <a:rPr lang="fr-FR" sz="1400" dirty="0" smtClean="0">
                <a:latin typeface="Courier"/>
                <a:cs typeface="Courier"/>
              </a:rPr>
              <a:t>/ [variable]</a:t>
            </a:r>
            <a:endParaRPr lang="fr-FR" sz="1400" dirty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=&gt; </a:t>
            </a:r>
            <a:r>
              <a:rPr lang="fr-FR" sz="1600" dirty="0" smtClean="0">
                <a:latin typeface="Avenir Book"/>
                <a:cs typeface="Avenir Book"/>
              </a:rPr>
              <a:t>It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apply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manager </a:t>
            </a:r>
            <a:r>
              <a:rPr lang="fr-FR" sz="1600" dirty="0" smtClean="0">
                <a:latin typeface="Avenir Book"/>
                <a:cs typeface="Avenir Book"/>
              </a:rPr>
              <a:t>and </a:t>
            </a:r>
            <a:r>
              <a:rPr lang="fr-FR" sz="1600" dirty="0" err="1" smtClean="0">
                <a:latin typeface="Avenir Book"/>
                <a:cs typeface="Avenir Book"/>
              </a:rPr>
              <a:t>find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both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ts</a:t>
            </a:r>
            <a:r>
              <a:rPr lang="fr-FR" sz="1600" dirty="0" smtClean="0">
                <a:latin typeface="Avenir Book"/>
                <a:cs typeface="Avenir Book"/>
              </a:rPr>
              <a:t> and clim </a:t>
            </a:r>
            <a:r>
              <a:rPr lang="fr-FR" sz="1600" dirty="0" err="1" smtClean="0">
                <a:latin typeface="Avenir Book"/>
                <a:cs typeface="Avenir Book"/>
              </a:rPr>
              <a:t>periods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when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necessary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(</a:t>
            </a:r>
            <a:r>
              <a:rPr lang="fr-FR" sz="1600" dirty="0" err="1" smtClean="0">
                <a:latin typeface="Avenir Book"/>
                <a:cs typeface="Avenir Book"/>
              </a:rPr>
              <a:t>requested</a:t>
            </a:r>
            <a:r>
              <a:rPr lang="fr-FR" sz="1600" dirty="0" smtClean="0">
                <a:latin typeface="Avenir Book"/>
                <a:cs typeface="Avenir Book"/>
              </a:rPr>
              <a:t> by the user)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Set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ts_period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and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clim_period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Discard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period_manager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keep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same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23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77126" y="4621926"/>
            <a:ext cx="7797730" cy="48667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7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7" y="1629701"/>
            <a:ext cx="686348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It </a:t>
            </a:r>
            <a:r>
              <a:rPr lang="fr-FR" sz="1600" dirty="0" err="1" smtClean="0">
                <a:latin typeface="Avenir Book"/>
                <a:cs typeface="Avenir Book"/>
              </a:rPr>
              <a:t>creates</a:t>
            </a:r>
            <a:r>
              <a:rPr lang="fr-FR" sz="1600" dirty="0" smtClean="0">
                <a:latin typeface="Avenir Book"/>
                <a:cs typeface="Avenir Book"/>
              </a:rPr>
              <a:t> a file </a:t>
            </a:r>
            <a:r>
              <a:rPr lang="fr-FR" sz="1600" b="1" dirty="0" err="1" smtClean="0">
                <a:latin typeface="Avenir Book"/>
                <a:cs typeface="Avenir Book"/>
              </a:rPr>
              <a:t>datasets_setup_available_period_set.py</a:t>
            </a:r>
            <a:r>
              <a:rPr lang="fr-FR" sz="1600" dirty="0" smtClean="0">
                <a:latin typeface="Avenir Book"/>
                <a:cs typeface="Avenir Book"/>
              </a:rPr>
              <a:t> in the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directory, </a:t>
            </a:r>
            <a:r>
              <a:rPr lang="fr-FR" sz="1600" dirty="0" err="1" smtClean="0">
                <a:latin typeface="Avenir Book"/>
                <a:cs typeface="Avenir Book"/>
              </a:rPr>
              <a:t>containing</a:t>
            </a:r>
            <a:r>
              <a:rPr lang="fr-FR" sz="1600" dirty="0" smtClean="0">
                <a:latin typeface="Avenir Book"/>
                <a:cs typeface="Avenir Book"/>
              </a:rPr>
              <a:t> the ‘</a:t>
            </a:r>
            <a:r>
              <a:rPr lang="fr-FR" sz="1600" dirty="0" err="1" smtClean="0">
                <a:latin typeface="Avenir Book"/>
                <a:cs typeface="Avenir Book"/>
              </a:rPr>
              <a:t>true</a:t>
            </a:r>
            <a:r>
              <a:rPr lang="fr-FR" sz="1600" dirty="0" smtClean="0">
                <a:latin typeface="Avenir Book"/>
                <a:cs typeface="Avenir Book"/>
              </a:rPr>
              <a:t>’ </a:t>
            </a:r>
            <a:r>
              <a:rPr lang="fr-FR" sz="1600" dirty="0" err="1" smtClean="0">
                <a:latin typeface="Avenir Book"/>
                <a:cs typeface="Avenir Book"/>
              </a:rPr>
              <a:t>clim_period</a:t>
            </a:r>
            <a:r>
              <a:rPr lang="fr-FR" sz="1600" dirty="0" smtClean="0">
                <a:latin typeface="Avenir Book"/>
                <a:cs typeface="Avenir Book"/>
              </a:rPr>
              <a:t> and </a:t>
            </a:r>
            <a:r>
              <a:rPr lang="fr-FR" sz="1600" dirty="0" err="1" smtClean="0">
                <a:latin typeface="Avenir Book"/>
                <a:cs typeface="Avenir Book"/>
              </a:rPr>
              <a:t>ts_period</a:t>
            </a:r>
            <a:r>
              <a:rPr lang="fr-FR" sz="1600" dirty="0" smtClean="0">
                <a:latin typeface="Avenir Book"/>
                <a:cs typeface="Avenir Book"/>
              </a:rPr>
              <a:t> (real dates). </a:t>
            </a:r>
            <a:r>
              <a:rPr lang="fr-FR" sz="1600" dirty="0" smtClean="0">
                <a:latin typeface="Avenir Book"/>
                <a:cs typeface="Avenir Book"/>
              </a:rPr>
              <a:t>If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file </a:t>
            </a:r>
            <a:r>
              <a:rPr lang="fr-FR" sz="1600" dirty="0" err="1" smtClean="0">
                <a:latin typeface="Avenir Book"/>
                <a:cs typeface="Avenir Book"/>
              </a:rPr>
              <a:t>exists</a:t>
            </a:r>
            <a:r>
              <a:rPr lang="fr-FR" sz="1600" dirty="0" smtClean="0">
                <a:latin typeface="Avenir Book"/>
                <a:cs typeface="Avenir Book"/>
              </a:rPr>
              <a:t>, the C-ESM-EP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use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instead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datasets_setup.py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to </a:t>
            </a:r>
            <a:r>
              <a:rPr lang="fr-FR" sz="1600" dirty="0" err="1" smtClean="0">
                <a:latin typeface="Avenir Book"/>
                <a:cs typeface="Avenir Book"/>
              </a:rPr>
              <a:t>specify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, and not </a:t>
            </a:r>
            <a:r>
              <a:rPr lang="fr-FR" sz="1600" dirty="0" err="1" smtClean="0">
                <a:latin typeface="Avenir Book"/>
                <a:cs typeface="Avenir Book"/>
              </a:rPr>
              <a:t>apply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manager.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solidFill>
                  <a:srgbClr val="1F497D"/>
                </a:solidFill>
                <a:latin typeface="Avenir Book"/>
                <a:cs typeface="Avenir Book"/>
              </a:rPr>
              <a:t>Simply</a:t>
            </a:r>
            <a:r>
              <a:rPr lang="fr-FR" sz="1600" dirty="0" smtClean="0">
                <a:solidFill>
                  <a:srgbClr val="1F497D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solidFill>
                  <a:srgbClr val="1F497D"/>
                </a:solidFill>
                <a:latin typeface="Avenir Book"/>
                <a:cs typeface="Avenir Book"/>
              </a:rPr>
              <a:t>remove</a:t>
            </a:r>
            <a:r>
              <a:rPr lang="fr-FR" sz="1600" dirty="0" smtClean="0">
                <a:solidFill>
                  <a:srgbClr val="1F497D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solidFill>
                  <a:srgbClr val="1F497D"/>
                </a:solidFill>
                <a:latin typeface="Avenir Book"/>
                <a:cs typeface="Avenir Book"/>
              </a:rPr>
              <a:t>it</a:t>
            </a:r>
            <a:r>
              <a:rPr lang="fr-FR" sz="1600" dirty="0" smtClean="0">
                <a:solidFill>
                  <a:srgbClr val="1F497D"/>
                </a:solidFill>
                <a:latin typeface="Avenir Book"/>
                <a:cs typeface="Avenir Book"/>
              </a:rPr>
              <a:t> if </a:t>
            </a:r>
            <a:r>
              <a:rPr lang="fr-FR" sz="1600" dirty="0" err="1" smtClean="0">
                <a:solidFill>
                  <a:srgbClr val="1F497D"/>
                </a:solidFill>
                <a:latin typeface="Avenir Book"/>
                <a:cs typeface="Avenir Book"/>
              </a:rPr>
              <a:t>you</a:t>
            </a:r>
            <a:r>
              <a:rPr lang="fr-FR" sz="1600" dirty="0" smtClean="0">
                <a:solidFill>
                  <a:srgbClr val="1F497D"/>
                </a:solidFill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solidFill>
                  <a:srgbClr val="1F497D"/>
                </a:solidFill>
                <a:latin typeface="Avenir Book"/>
                <a:cs typeface="Avenir Book"/>
              </a:rPr>
              <a:t>want</a:t>
            </a:r>
            <a:r>
              <a:rPr lang="fr-FR" sz="1600" dirty="0" smtClean="0">
                <a:solidFill>
                  <a:srgbClr val="1F497D"/>
                </a:solidFill>
                <a:latin typeface="Avenir Book"/>
                <a:cs typeface="Avenir Book"/>
              </a:rPr>
              <a:t> to come back to normal.</a:t>
            </a:r>
            <a:endParaRPr lang="fr-FR" sz="1600" dirty="0">
              <a:solidFill>
                <a:srgbClr val="1F497D"/>
              </a:solidFill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If </a:t>
            </a:r>
            <a:r>
              <a:rPr lang="fr-FR" sz="1600" dirty="0" err="1" smtClean="0">
                <a:latin typeface="Avenir Book"/>
                <a:cs typeface="Avenir Book"/>
              </a:rPr>
              <a:t>there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already</a:t>
            </a:r>
            <a:r>
              <a:rPr lang="fr-FR" sz="1600" dirty="0" smtClean="0">
                <a:latin typeface="Avenir Book"/>
                <a:cs typeface="Avenir Book"/>
              </a:rPr>
              <a:t> a file in the directory,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make</a:t>
            </a:r>
            <a:r>
              <a:rPr lang="fr-FR" sz="1600" dirty="0" smtClean="0">
                <a:latin typeface="Avenir Book"/>
                <a:cs typeface="Avenir Book"/>
              </a:rPr>
              <a:t> a copy of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use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backup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afterwards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file </a:t>
            </a:r>
            <a:r>
              <a:rPr lang="fr-FR" sz="1600" dirty="0" err="1" smtClean="0">
                <a:latin typeface="Avenir Book"/>
                <a:cs typeface="Avenir Book"/>
              </a:rPr>
              <a:t>datasets_setup_available_period_set.py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the last file </a:t>
            </a:r>
            <a:r>
              <a:rPr lang="fr-FR" sz="1600" dirty="0" err="1" smtClean="0">
                <a:latin typeface="Avenir Book"/>
                <a:cs typeface="Avenir Book"/>
              </a:rPr>
              <a:t>produced</a:t>
            </a:r>
            <a:r>
              <a:rPr lang="fr-FR" sz="1600" dirty="0" smtClean="0">
                <a:latin typeface="Avenir Book"/>
                <a:cs typeface="Avenir Book"/>
              </a:rPr>
              <a:t> by </a:t>
            </a:r>
            <a:r>
              <a:rPr lang="fr-FR" sz="1600" dirty="0" err="1" smtClean="0">
                <a:latin typeface="Avenir Book"/>
                <a:cs typeface="Avenir Book"/>
              </a:rPr>
              <a:t>set_available_period_ts_clim.py</a:t>
            </a:r>
            <a:r>
              <a:rPr lang="fr-FR" sz="1600" dirty="0" smtClean="0">
                <a:latin typeface="Avenir Book"/>
                <a:cs typeface="Avenir Book"/>
              </a:rPr>
              <a:t> and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the one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used</a:t>
            </a:r>
            <a:r>
              <a:rPr lang="fr-FR" sz="1600" dirty="0" smtClean="0">
                <a:latin typeface="Avenir Book"/>
                <a:cs typeface="Avenir Book"/>
              </a:rPr>
              <a:t> by the C-ESM-EP.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Set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ts_period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and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clim_period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Discard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period_manager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keep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same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24</a:t>
            </a:fld>
            <a:endParaRPr lang="fr-FR"/>
          </a:p>
        </p:txBody>
      </p:sp>
      <p:pic>
        <p:nvPicPr>
          <p:cNvPr id="2" name="Image 1" descr="Capture d’écran 2018-02-07 à 10.51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0746"/>
            <a:ext cx="9144000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7" y="2014500"/>
            <a:ext cx="68634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venir Book"/>
                <a:cs typeface="Avenir Book"/>
              </a:rPr>
              <a:t>By </a:t>
            </a:r>
            <a:r>
              <a:rPr lang="fr-FR" sz="1600" dirty="0" err="1">
                <a:latin typeface="Avenir Book"/>
                <a:cs typeface="Avenir Book"/>
              </a:rPr>
              <a:t>keeping</a:t>
            </a:r>
            <a:r>
              <a:rPr lang="fr-FR" sz="1600" dirty="0">
                <a:latin typeface="Avenir Book"/>
                <a:cs typeface="Avenir Book"/>
              </a:rPr>
              <a:t> the </a:t>
            </a:r>
            <a:r>
              <a:rPr lang="fr-FR" sz="1600" dirty="0" err="1">
                <a:latin typeface="Avenir Book"/>
                <a:cs typeface="Avenir Book"/>
              </a:rPr>
              <a:t>same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periods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from</a:t>
            </a:r>
            <a:r>
              <a:rPr lang="fr-FR" sz="1600" dirty="0">
                <a:latin typeface="Avenir Book"/>
                <a:cs typeface="Avenir Book"/>
              </a:rPr>
              <a:t> one </a:t>
            </a:r>
            <a:r>
              <a:rPr lang="fr-FR" sz="1600" dirty="0" err="1">
                <a:latin typeface="Avenir Book"/>
                <a:cs typeface="Avenir Book"/>
              </a:rPr>
              <a:t>day</a:t>
            </a:r>
            <a:r>
              <a:rPr lang="fr-FR" sz="1600" dirty="0">
                <a:latin typeface="Avenir Book"/>
                <a:cs typeface="Avenir Book"/>
              </a:rPr>
              <a:t> to the </a:t>
            </a:r>
            <a:r>
              <a:rPr lang="fr-FR" sz="1600" dirty="0" err="1">
                <a:latin typeface="Avenir Book"/>
                <a:cs typeface="Avenir Book"/>
              </a:rPr>
              <a:t>next</a:t>
            </a:r>
            <a:r>
              <a:rPr lang="fr-FR" sz="1600" dirty="0">
                <a:latin typeface="Avenir Book"/>
                <a:cs typeface="Avenir Book"/>
              </a:rPr>
              <a:t>, a </a:t>
            </a:r>
            <a:r>
              <a:rPr lang="fr-FR" sz="1600" dirty="0" err="1">
                <a:latin typeface="Avenir Book"/>
                <a:cs typeface="Avenir Book"/>
              </a:rPr>
              <a:t>big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advantage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is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that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you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make</a:t>
            </a:r>
            <a:r>
              <a:rPr lang="fr-FR" sz="1600" dirty="0">
                <a:latin typeface="Avenir Book"/>
                <a:cs typeface="Avenir Book"/>
              </a:rPr>
              <a:t> use of the </a:t>
            </a:r>
            <a:r>
              <a:rPr lang="fr-FR" sz="1600" dirty="0" err="1">
                <a:latin typeface="Avenir Book"/>
                <a:cs typeface="Avenir Book"/>
              </a:rPr>
              <a:t>existing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results</a:t>
            </a:r>
            <a:r>
              <a:rPr lang="fr-FR" sz="1600" dirty="0">
                <a:latin typeface="Avenir Book"/>
                <a:cs typeface="Avenir Book"/>
              </a:rPr>
              <a:t> in the cache (if </a:t>
            </a:r>
            <a:r>
              <a:rPr lang="fr-FR" sz="1600" dirty="0" err="1">
                <a:latin typeface="Avenir Book"/>
                <a:cs typeface="Avenir Book"/>
              </a:rPr>
              <a:t>you</a:t>
            </a:r>
            <a:r>
              <a:rPr lang="fr-FR" sz="1600" dirty="0">
                <a:latin typeface="Avenir Book"/>
                <a:cs typeface="Avenir Book"/>
              </a:rPr>
              <a:t> have no </a:t>
            </a:r>
            <a:r>
              <a:rPr lang="fr-FR" sz="1600" dirty="0" err="1">
                <a:latin typeface="Avenir Book"/>
                <a:cs typeface="Avenir Book"/>
              </a:rPr>
              <a:t>scientific</a:t>
            </a:r>
            <a:r>
              <a:rPr lang="fr-FR" sz="1600" dirty="0">
                <a:latin typeface="Avenir Book"/>
                <a:cs typeface="Avenir Book"/>
              </a:rPr>
              <a:t> or </a:t>
            </a:r>
            <a:r>
              <a:rPr lang="fr-FR" sz="1600" dirty="0" err="1">
                <a:latin typeface="Avenir Book"/>
                <a:cs typeface="Avenir Book"/>
              </a:rPr>
              <a:t>practical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reasons</a:t>
            </a:r>
            <a:r>
              <a:rPr lang="fr-FR" sz="1600" dirty="0">
                <a:latin typeface="Avenir Book"/>
                <a:cs typeface="Avenir Book"/>
              </a:rPr>
              <a:t> to update the </a:t>
            </a:r>
            <a:r>
              <a:rPr lang="fr-FR" sz="1600" dirty="0" err="1">
                <a:latin typeface="Avenir Book"/>
                <a:cs typeface="Avenir Book"/>
              </a:rPr>
              <a:t>periods</a:t>
            </a:r>
            <a:r>
              <a:rPr lang="fr-FR" sz="1600" dirty="0">
                <a:latin typeface="Avenir Book"/>
                <a:cs typeface="Avenir Book"/>
              </a:rPr>
              <a:t> of </a:t>
            </a:r>
            <a:r>
              <a:rPr lang="fr-FR" sz="1600" dirty="0" err="1">
                <a:latin typeface="Avenir Book"/>
                <a:cs typeface="Avenir Book"/>
              </a:rPr>
              <a:t>study</a:t>
            </a:r>
            <a:r>
              <a:rPr lang="fr-FR" sz="1600" dirty="0">
                <a:latin typeface="Avenir Book"/>
                <a:cs typeface="Avenir Book"/>
              </a:rPr>
              <a:t>).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>
                <a:latin typeface="Avenir Book"/>
                <a:cs typeface="Avenir Book"/>
              </a:rPr>
              <a:t>This </a:t>
            </a:r>
            <a:r>
              <a:rPr lang="fr-FR" sz="1600" dirty="0" err="1">
                <a:latin typeface="Avenir Book"/>
                <a:cs typeface="Avenir Book"/>
              </a:rPr>
              <a:t>is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particularly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interesting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when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working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interactively</a:t>
            </a:r>
            <a:r>
              <a:rPr lang="fr-FR" sz="1600" dirty="0">
                <a:latin typeface="Avenir Book"/>
                <a:cs typeface="Avenir Book"/>
              </a:rPr>
              <a:t>: </a:t>
            </a:r>
            <a:r>
              <a:rPr lang="fr-FR" sz="1600" dirty="0" err="1">
                <a:latin typeface="Avenir Book"/>
                <a:cs typeface="Avenir Book"/>
              </a:rPr>
              <a:t>you</a:t>
            </a:r>
            <a:r>
              <a:rPr lang="fr-FR" sz="1600" dirty="0">
                <a:latin typeface="Avenir Book"/>
                <a:cs typeface="Avenir Book"/>
              </a:rPr>
              <a:t> do not </a:t>
            </a:r>
            <a:r>
              <a:rPr lang="fr-FR" sz="1600" dirty="0" err="1">
                <a:latin typeface="Avenir Book"/>
                <a:cs typeface="Avenir Book"/>
              </a:rPr>
              <a:t>loose</a:t>
            </a:r>
            <a:r>
              <a:rPr lang="fr-FR" sz="1600" dirty="0">
                <a:latin typeface="Avenir Book"/>
                <a:cs typeface="Avenir Book"/>
              </a:rPr>
              <a:t> time </a:t>
            </a:r>
            <a:r>
              <a:rPr lang="fr-FR" sz="1600" dirty="0" err="1">
                <a:latin typeface="Avenir Book"/>
                <a:cs typeface="Avenir Book"/>
              </a:rPr>
              <a:t>searching</a:t>
            </a:r>
            <a:r>
              <a:rPr lang="fr-FR" sz="1600" dirty="0">
                <a:latin typeface="Avenir Book"/>
                <a:cs typeface="Avenir Book"/>
              </a:rPr>
              <a:t> for </a:t>
            </a:r>
            <a:r>
              <a:rPr lang="fr-FR" sz="1600" dirty="0" err="1">
                <a:latin typeface="Avenir Book"/>
                <a:cs typeface="Avenir Book"/>
              </a:rPr>
              <a:t>available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results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every</a:t>
            </a:r>
            <a:r>
              <a:rPr lang="fr-FR" sz="1600" dirty="0">
                <a:latin typeface="Avenir Book"/>
                <a:cs typeface="Avenir Book"/>
              </a:rPr>
              <a:t> time </a:t>
            </a:r>
            <a:r>
              <a:rPr lang="fr-FR" sz="1600" dirty="0" err="1">
                <a:latin typeface="Avenir Book"/>
                <a:cs typeface="Avenir Book"/>
              </a:rPr>
              <a:t>you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run</a:t>
            </a:r>
            <a:r>
              <a:rPr lang="fr-FR" sz="1600" dirty="0">
                <a:latin typeface="Avenir Book"/>
                <a:cs typeface="Avenir Book"/>
              </a:rPr>
              <a:t> the atlas.</a:t>
            </a:r>
          </a:p>
          <a:p>
            <a:endParaRPr lang="fr-FR" sz="1600" b="1" dirty="0" smtClean="0">
              <a:latin typeface="Avenir Book"/>
              <a:cs typeface="Avenir Book"/>
            </a:endParaRPr>
          </a:p>
          <a:p>
            <a:r>
              <a:rPr lang="fr-FR" sz="1600" b="1" dirty="0" smtClean="0">
                <a:latin typeface="Avenir Book"/>
                <a:cs typeface="Avenir Book"/>
              </a:rPr>
              <a:t>You </a:t>
            </a:r>
            <a:r>
              <a:rPr lang="fr-FR" sz="1600" b="1" dirty="0" err="1" smtClean="0">
                <a:latin typeface="Avenir Book"/>
                <a:cs typeface="Avenir Book"/>
              </a:rPr>
              <a:t>can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also</a:t>
            </a:r>
            <a:r>
              <a:rPr lang="fr-FR" sz="1600" b="1" dirty="0" smtClean="0">
                <a:latin typeface="Avenir Book"/>
                <a:cs typeface="Avenir Book"/>
              </a:rPr>
              <a:t> use </a:t>
            </a:r>
            <a:r>
              <a:rPr lang="fr-FR" sz="1600" b="1" dirty="0" err="1" smtClean="0">
                <a:latin typeface="Avenir Book"/>
                <a:cs typeface="Avenir Book"/>
              </a:rPr>
              <a:t>this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tool</a:t>
            </a:r>
            <a:r>
              <a:rPr lang="fr-FR" sz="1600" b="1" dirty="0" smtClean="0">
                <a:latin typeface="Avenir Book"/>
                <a:cs typeface="Avenir Book"/>
              </a:rPr>
              <a:t> as </a:t>
            </a:r>
            <a:r>
              <a:rPr lang="fr-FR" sz="1600" b="1" dirty="0">
                <a:latin typeface="Avenir Book"/>
                <a:cs typeface="Avenir Book"/>
              </a:rPr>
              <a:t>a </a:t>
            </a:r>
            <a:r>
              <a:rPr lang="fr-FR" sz="1600" b="1" dirty="0" err="1">
                <a:latin typeface="Avenir Book"/>
                <a:cs typeface="Avenir Book"/>
              </a:rPr>
              <a:t>way</a:t>
            </a:r>
            <a:r>
              <a:rPr lang="fr-FR" sz="1600" b="1" dirty="0">
                <a:latin typeface="Avenir Book"/>
                <a:cs typeface="Avenir Book"/>
              </a:rPr>
              <a:t> to check </a:t>
            </a:r>
            <a:r>
              <a:rPr lang="fr-FR" sz="1600" b="1" dirty="0" smtClean="0">
                <a:latin typeface="Avenir Book"/>
                <a:cs typeface="Avenir Book"/>
              </a:rPr>
              <a:t>if </a:t>
            </a:r>
            <a:r>
              <a:rPr lang="fr-FR" sz="1600" b="1" dirty="0" err="1">
                <a:latin typeface="Avenir Book"/>
                <a:cs typeface="Avenir Book"/>
              </a:rPr>
              <a:t>your</a:t>
            </a:r>
            <a:r>
              <a:rPr lang="fr-FR" sz="1600" b="1" dirty="0">
                <a:latin typeface="Avenir Book"/>
                <a:cs typeface="Avenir Book"/>
              </a:rPr>
              <a:t> </a:t>
            </a:r>
            <a:r>
              <a:rPr lang="fr-FR" sz="1600" b="1" dirty="0" err="1">
                <a:latin typeface="Avenir Book"/>
                <a:cs typeface="Avenir Book"/>
              </a:rPr>
              <a:t>dataset</a:t>
            </a:r>
            <a:r>
              <a:rPr lang="fr-FR" sz="1600" b="1" dirty="0">
                <a:latin typeface="Avenir Book"/>
                <a:cs typeface="Avenir Book"/>
              </a:rPr>
              <a:t> </a:t>
            </a:r>
            <a:r>
              <a:rPr lang="fr-FR" sz="1600" b="1" dirty="0" err="1">
                <a:latin typeface="Avenir Book"/>
                <a:cs typeface="Avenir Book"/>
              </a:rPr>
              <a:t>specification</a:t>
            </a:r>
            <a:r>
              <a:rPr lang="fr-FR" sz="1600" b="1" dirty="0">
                <a:latin typeface="Avenir Book"/>
                <a:cs typeface="Avenir Book"/>
              </a:rPr>
              <a:t> </a:t>
            </a:r>
            <a:r>
              <a:rPr lang="fr-FR" sz="1600" b="1" dirty="0" err="1">
                <a:latin typeface="Avenir Book"/>
                <a:cs typeface="Avenir Book"/>
              </a:rPr>
              <a:t>is</a:t>
            </a:r>
            <a:r>
              <a:rPr lang="fr-FR" sz="1600" b="1" dirty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Book"/>
                <a:cs typeface="Avenir Book"/>
              </a:rPr>
              <a:t>correct: </a:t>
            </a:r>
            <a:r>
              <a:rPr lang="fr-FR" sz="1600" b="1" dirty="0" smtClean="0">
                <a:latin typeface="Avenir Book"/>
                <a:cs typeface="Avenir Book"/>
              </a:rPr>
              <a:t>if </a:t>
            </a:r>
            <a:r>
              <a:rPr lang="fr-FR" sz="1600" b="1" dirty="0" err="1" smtClean="0">
                <a:latin typeface="Avenir Book"/>
                <a:cs typeface="Avenir Book"/>
              </a:rPr>
              <a:t>you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provide</a:t>
            </a:r>
            <a:r>
              <a:rPr lang="fr-FR" sz="1600" b="1" dirty="0" smtClean="0">
                <a:latin typeface="Avenir Book"/>
                <a:cs typeface="Avenir Book"/>
              </a:rPr>
              <a:t> a variable as last argument to the script, </a:t>
            </a:r>
            <a:r>
              <a:rPr lang="fr-FR" sz="1600" b="1" dirty="0" err="1" smtClean="0">
                <a:latin typeface="Avenir Book"/>
                <a:cs typeface="Avenir Book"/>
              </a:rPr>
              <a:t>it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will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actually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try</a:t>
            </a:r>
            <a:r>
              <a:rPr lang="fr-FR" sz="1600" b="1" dirty="0" smtClean="0">
                <a:latin typeface="Avenir Book"/>
                <a:cs typeface="Avenir Book"/>
              </a:rPr>
              <a:t> to </a:t>
            </a:r>
            <a:r>
              <a:rPr lang="fr-FR" sz="1600" b="1" dirty="0" err="1" smtClean="0">
                <a:latin typeface="Avenir Book"/>
                <a:cs typeface="Avenir Book"/>
              </a:rPr>
              <a:t>get</a:t>
            </a:r>
            <a:r>
              <a:rPr lang="fr-FR" sz="1600" b="1" dirty="0" smtClean="0">
                <a:latin typeface="Avenir Book"/>
                <a:cs typeface="Avenir Book"/>
              </a:rPr>
              <a:t> the files </a:t>
            </a:r>
            <a:r>
              <a:rPr lang="fr-FR" sz="1600" b="1" dirty="0" err="1" smtClean="0">
                <a:latin typeface="Avenir Book"/>
                <a:cs typeface="Avenir Book"/>
              </a:rPr>
              <a:t>corresponding</a:t>
            </a:r>
            <a:r>
              <a:rPr lang="fr-FR" sz="1600" b="1" dirty="0" smtClean="0">
                <a:latin typeface="Avenir Book"/>
                <a:cs typeface="Avenir Book"/>
              </a:rPr>
              <a:t> to the user </a:t>
            </a:r>
            <a:r>
              <a:rPr lang="fr-FR" sz="1600" b="1" dirty="0" err="1" smtClean="0">
                <a:latin typeface="Avenir Book"/>
                <a:cs typeface="Avenir Book"/>
              </a:rPr>
              <a:t>list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Book"/>
                <a:cs typeface="Avenir Book"/>
              </a:rPr>
              <a:t>of </a:t>
            </a:r>
            <a:r>
              <a:rPr lang="fr-FR" sz="1600" b="1" dirty="0" err="1" smtClean="0">
                <a:latin typeface="Avenir Book"/>
                <a:cs typeface="Avenir Book"/>
              </a:rPr>
              <a:t>datasets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Book"/>
                <a:cs typeface="Avenir Book"/>
              </a:rPr>
              <a:t>for </a:t>
            </a:r>
            <a:r>
              <a:rPr lang="fr-FR" sz="1600" b="1" dirty="0" err="1" smtClean="0">
                <a:latin typeface="Avenir Book"/>
                <a:cs typeface="Avenir Book"/>
              </a:rPr>
              <a:t>this</a:t>
            </a:r>
            <a:r>
              <a:rPr lang="fr-FR" sz="1600" b="1" dirty="0" smtClean="0">
                <a:latin typeface="Avenir Book"/>
                <a:cs typeface="Avenir Book"/>
              </a:rPr>
              <a:t> variable, and return an </a:t>
            </a:r>
            <a:r>
              <a:rPr lang="fr-FR" sz="1600" b="1" dirty="0" err="1" smtClean="0">
                <a:latin typeface="Avenir Book"/>
                <a:cs typeface="Avenir Book"/>
              </a:rPr>
              <a:t>error</a:t>
            </a:r>
            <a:r>
              <a:rPr lang="fr-FR" sz="1600" b="1" dirty="0" smtClean="0">
                <a:latin typeface="Avenir Book"/>
                <a:cs typeface="Avenir Book"/>
              </a:rPr>
              <a:t> if </a:t>
            </a:r>
            <a:r>
              <a:rPr lang="fr-FR" sz="1600" b="1" dirty="0" err="1" smtClean="0">
                <a:latin typeface="Avenir Book"/>
                <a:cs typeface="Avenir Book"/>
              </a:rPr>
              <a:t>it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doesn’t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find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it</a:t>
            </a:r>
            <a:r>
              <a:rPr lang="fr-FR" sz="1600" b="1" dirty="0" smtClean="0">
                <a:latin typeface="Avenir Book"/>
                <a:cs typeface="Avenir Book"/>
              </a:rPr>
              <a:t>.</a:t>
            </a:r>
          </a:p>
          <a:p>
            <a:endParaRPr lang="fr-FR" sz="1600" b="1" dirty="0" smtClean="0">
              <a:latin typeface="Avenir Book"/>
              <a:cs typeface="Avenir Book"/>
            </a:endParaRPr>
          </a:p>
          <a:p>
            <a:r>
              <a:rPr lang="fr-FR" sz="1400" dirty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set_available_period_ts_clim.py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comparison</a:t>
            </a:r>
            <a:r>
              <a:rPr lang="fr-FR" sz="1400" dirty="0">
                <a:latin typeface="Courier"/>
                <a:cs typeface="Courier"/>
              </a:rPr>
              <a:t>/ </a:t>
            </a:r>
            <a:r>
              <a:rPr lang="fr-FR" sz="1400" dirty="0" smtClean="0">
                <a:latin typeface="Courier"/>
                <a:cs typeface="Courier"/>
              </a:rPr>
              <a:t>tas</a:t>
            </a:r>
            <a:endParaRPr lang="fr-FR" sz="1400" b="1" dirty="0">
              <a:latin typeface="Avenir Book"/>
              <a:cs typeface="Avenir Book"/>
            </a:endParaRPr>
          </a:p>
          <a:p>
            <a:endParaRPr lang="fr-FR" sz="1600" b="1" dirty="0" smtClean="0">
              <a:latin typeface="Avenir Book"/>
              <a:cs typeface="Avenir Book"/>
            </a:endParaRPr>
          </a:p>
          <a:p>
            <a:r>
              <a:rPr lang="fr-FR" sz="1600" b="1" dirty="0" smtClean="0">
                <a:latin typeface="Avenir Book"/>
                <a:cs typeface="Avenir Book"/>
              </a:rPr>
              <a:t>This </a:t>
            </a:r>
            <a:r>
              <a:rPr lang="fr-FR" sz="1600" b="1" dirty="0" err="1" smtClean="0">
                <a:latin typeface="Avenir Book"/>
                <a:cs typeface="Avenir Book"/>
              </a:rPr>
              <a:t>way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you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can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fix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minor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errors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before</a:t>
            </a:r>
            <a:r>
              <a:rPr lang="fr-FR" sz="1600" b="1" dirty="0" smtClean="0">
                <a:latin typeface="Avenir Book"/>
                <a:cs typeface="Avenir Book"/>
              </a:rPr>
              <a:t> running the </a:t>
            </a:r>
            <a:r>
              <a:rPr lang="fr-FR" sz="1600" b="1" dirty="0" err="1" smtClean="0">
                <a:latin typeface="Avenir Book"/>
                <a:cs typeface="Avenir Book"/>
              </a:rPr>
              <a:t>big</a:t>
            </a:r>
            <a:r>
              <a:rPr lang="fr-FR" sz="1600" b="1" dirty="0" smtClean="0">
                <a:latin typeface="Avenir Book"/>
                <a:cs typeface="Avenir Book"/>
              </a:rPr>
              <a:t> atlas.</a:t>
            </a:r>
            <a:endParaRPr lang="fr-FR" sz="1600" b="1" dirty="0" smtClean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Set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ts_period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and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clim_period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Discard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period_manager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keep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same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77126" y="4878614"/>
            <a:ext cx="7797730" cy="48667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8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One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word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on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colors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702605" y="1629701"/>
            <a:ext cx="6863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You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specify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color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argument </a:t>
            </a:r>
            <a:r>
              <a:rPr lang="fr-FR" sz="1600" dirty="0" err="1" smtClean="0">
                <a:latin typeface="Avenir Book"/>
                <a:cs typeface="Avenir Book"/>
              </a:rPr>
              <a:t>color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Providing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colors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For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MainTimeSeries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,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Par.Coord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., Hotelling and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TuningMetrics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27</a:t>
            </a:fld>
            <a:endParaRPr lang="fr-FR"/>
          </a:p>
        </p:txBody>
      </p:sp>
      <p:pic>
        <p:nvPicPr>
          <p:cNvPr id="2" name="Image 1" descr="Capture d’écran 2018-02-06 à 17.45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27" y="2094045"/>
            <a:ext cx="3928545" cy="448393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02605" y="2107555"/>
            <a:ext cx="3648142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This </a:t>
            </a:r>
            <a:r>
              <a:rPr lang="fr-FR" dirty="0" err="1" smtClean="0"/>
              <a:t>color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identify</a:t>
            </a:r>
            <a:r>
              <a:rPr lang="fr-FR" dirty="0" smtClean="0"/>
              <a:t> the </a:t>
            </a:r>
            <a:r>
              <a:rPr lang="fr-FR" dirty="0" err="1" smtClean="0"/>
              <a:t>dataset</a:t>
            </a:r>
            <a:r>
              <a:rPr lang="fr-FR" dirty="0" smtClean="0"/>
              <a:t> in </a:t>
            </a:r>
            <a:r>
              <a:rPr lang="fr-FR" dirty="0" err="1" smtClean="0"/>
              <a:t>MainTimeSeries</a:t>
            </a:r>
            <a:r>
              <a:rPr lang="fr-FR" dirty="0" smtClean="0"/>
              <a:t>, </a:t>
            </a:r>
            <a:r>
              <a:rPr lang="fr-FR" dirty="0" err="1" smtClean="0"/>
              <a:t>Parallel</a:t>
            </a:r>
            <a:r>
              <a:rPr lang="fr-FR" dirty="0" smtClean="0"/>
              <a:t> </a:t>
            </a:r>
            <a:r>
              <a:rPr lang="fr-FR" dirty="0" err="1" smtClean="0"/>
              <a:t>Coordinates</a:t>
            </a:r>
            <a:r>
              <a:rPr lang="fr-FR" dirty="0" smtClean="0"/>
              <a:t>, the Hotelling Test and the </a:t>
            </a:r>
            <a:r>
              <a:rPr lang="fr-FR" dirty="0" err="1" smtClean="0"/>
              <a:t>Tuning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the </a:t>
            </a:r>
            <a:r>
              <a:rPr lang="fr-FR" dirty="0" err="1" smtClean="0"/>
              <a:t>color</a:t>
            </a:r>
            <a:r>
              <a:rPr lang="fr-FR" dirty="0" smtClean="0"/>
              <a:t>, the C-ESM-EP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attribute</a:t>
            </a:r>
            <a:r>
              <a:rPr lang="fr-FR" dirty="0" smtClean="0"/>
              <a:t> one to the </a:t>
            </a:r>
            <a:r>
              <a:rPr lang="fr-FR" dirty="0" err="1" smtClean="0"/>
              <a:t>dataset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use: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blue</a:t>
            </a:r>
            <a:r>
              <a:rPr lang="fr-FR" dirty="0" smtClean="0"/>
              <a:t>, </a:t>
            </a:r>
            <a:r>
              <a:rPr lang="fr-FR" dirty="0" err="1" smtClean="0"/>
              <a:t>red</a:t>
            </a:r>
            <a:r>
              <a:rPr lang="fr-FR" dirty="0" smtClean="0"/>
              <a:t>, green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An </a:t>
            </a:r>
            <a:r>
              <a:rPr lang="fr-FR" dirty="0" err="1" smtClean="0"/>
              <a:t>integer</a:t>
            </a:r>
            <a:r>
              <a:rPr lang="fr-FR" dirty="0" smtClean="0"/>
              <a:t> (1, 3, 10)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Any</a:t>
            </a:r>
            <a:r>
              <a:rPr lang="fr-FR" dirty="0" smtClean="0"/>
              <a:t> python </a:t>
            </a:r>
            <a:r>
              <a:rPr lang="fr-FR" dirty="0" err="1" smtClean="0"/>
              <a:t>color</a:t>
            </a:r>
            <a:r>
              <a:rPr lang="fr-FR" dirty="0" smtClean="0"/>
              <a:t>:</a:t>
            </a:r>
          </a:p>
          <a:p>
            <a:r>
              <a:rPr lang="fr-FR" dirty="0">
                <a:hlinkClick r:id="rId4"/>
              </a:rPr>
              <a:t>https://stackoverflow.com/questions/22408237/named-colors-in-</a:t>
            </a:r>
            <a:r>
              <a:rPr lang="fr-FR" dirty="0" smtClean="0">
                <a:hlinkClick r:id="rId4"/>
              </a:rPr>
              <a:t>matplotlib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960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Typical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errors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33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Tracking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down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errors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common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errors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29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02605" y="1691919"/>
            <a:ext cx="736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If </a:t>
            </a:r>
            <a:r>
              <a:rPr lang="fr-FR" dirty="0" err="1" smtClean="0"/>
              <a:t>you</a:t>
            </a:r>
            <a:r>
              <a:rPr lang="fr-FR" dirty="0" smtClean="0"/>
              <a:t> have an </a:t>
            </a:r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atlas, go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dirty="0" err="1" smtClean="0"/>
              <a:t>typical</a:t>
            </a:r>
            <a:r>
              <a:rPr lang="fr-FR" dirty="0" smtClean="0"/>
              <a:t> </a:t>
            </a:r>
            <a:r>
              <a:rPr lang="fr-FR" dirty="0" err="1" smtClean="0"/>
              <a:t>checks</a:t>
            </a:r>
            <a:r>
              <a:rPr lang="fr-FR" dirty="0" smtClean="0"/>
              <a:t> </a:t>
            </a:r>
            <a:r>
              <a:rPr lang="fr-FR" dirty="0" err="1" smtClean="0"/>
              <a:t>listed</a:t>
            </a:r>
            <a:r>
              <a:rPr lang="fr-FR" dirty="0" smtClean="0"/>
              <a:t> in the </a:t>
            </a:r>
            <a:r>
              <a:rPr lang="fr-FR" dirty="0" err="1" smtClean="0"/>
              <a:t>error</a:t>
            </a:r>
            <a:r>
              <a:rPr lang="fr-FR" dirty="0" smtClean="0"/>
              <a:t> page:</a:t>
            </a:r>
            <a:endParaRPr lang="fr-FR" dirty="0"/>
          </a:p>
        </p:txBody>
      </p:sp>
      <p:pic>
        <p:nvPicPr>
          <p:cNvPr id="9" name="Image 8" descr="Capture d’écran 2018-02-07 à 14.05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t="32626" r="5085" b="12321"/>
          <a:stretch/>
        </p:blipFill>
        <p:spPr>
          <a:xfrm>
            <a:off x="92366" y="2620819"/>
            <a:ext cx="8865519" cy="2736272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5" name="ZoneTexte 4"/>
          <p:cNvSpPr txBox="1"/>
          <p:nvPr/>
        </p:nvSpPr>
        <p:spPr>
          <a:xfrm>
            <a:off x="1141573" y="5521146"/>
            <a:ext cx="6550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haven’t</a:t>
            </a:r>
            <a:r>
              <a:rPr lang="fr-FR" dirty="0" smtClean="0"/>
              <a:t> been able to correct the </a:t>
            </a:r>
            <a:r>
              <a:rPr lang="fr-FR" dirty="0" err="1" smtClean="0"/>
              <a:t>error</a:t>
            </a:r>
            <a:r>
              <a:rPr lang="fr-FR" dirty="0" smtClean="0"/>
              <a:t>, contact </a:t>
            </a:r>
            <a:r>
              <a:rPr lang="fr-FR" dirty="0" smtClean="0">
                <a:hlinkClick r:id="rId4"/>
              </a:rPr>
              <a:t>jerome.servonnat@lsce.ipsl.fr</a:t>
            </a:r>
            <a:r>
              <a:rPr lang="fr-FR" dirty="0" smtClean="0"/>
              <a:t> and </a:t>
            </a:r>
            <a:r>
              <a:rPr lang="fr-FR" dirty="0" err="1" smtClean="0"/>
              <a:t>provide</a:t>
            </a:r>
            <a:r>
              <a:rPr lang="fr-FR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The </a:t>
            </a:r>
            <a:r>
              <a:rPr lang="fr-FR" dirty="0" err="1" smtClean="0"/>
              <a:t>error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The </a:t>
            </a:r>
            <a:r>
              <a:rPr lang="fr-FR" dirty="0" err="1" smtClean="0"/>
              <a:t>path</a:t>
            </a:r>
            <a:r>
              <a:rPr lang="fr-FR" dirty="0" smtClean="0"/>
              <a:t> to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comparison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11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93478" y="2342410"/>
            <a:ext cx="8178116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In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documentation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find</a:t>
            </a:r>
            <a:r>
              <a:rPr lang="fr-FR" sz="1600" dirty="0" smtClean="0">
                <a:latin typeface="Avenir Book"/>
                <a:cs typeface="Avenir Book"/>
              </a:rPr>
              <a:t> the basis to </a:t>
            </a:r>
            <a:r>
              <a:rPr lang="fr-FR" sz="1600" dirty="0" err="1" smtClean="0">
                <a:latin typeface="Avenir Book"/>
                <a:cs typeface="Avenir Book"/>
              </a:rPr>
              <a:t>get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started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C-ESM-EP. </a:t>
            </a:r>
            <a:r>
              <a:rPr lang="fr-FR" sz="1600" dirty="0" err="1" smtClean="0">
                <a:latin typeface="Avenir Book"/>
                <a:cs typeface="Avenir Book"/>
              </a:rPr>
              <a:t>We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how to: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setup a C-ESM-EP </a:t>
            </a:r>
            <a:r>
              <a:rPr lang="fr-FR" sz="1600" dirty="0" err="1" smtClean="0">
                <a:latin typeface="Avenir Book"/>
                <a:cs typeface="Avenir Book"/>
              </a:rPr>
              <a:t>working</a:t>
            </a:r>
            <a:r>
              <a:rPr lang="fr-FR" sz="1600" dirty="0" smtClean="0">
                <a:latin typeface="Avenir Book"/>
                <a:cs typeface="Avenir Book"/>
              </a:rPr>
              <a:t> directory and </a:t>
            </a:r>
            <a:r>
              <a:rPr lang="fr-FR" sz="1600" dirty="0" err="1" smtClean="0">
                <a:latin typeface="Avenir Book"/>
                <a:cs typeface="Avenir Book"/>
              </a:rPr>
              <a:t>run</a:t>
            </a:r>
            <a:r>
              <a:rPr lang="fr-FR" sz="1600" dirty="0" smtClean="0">
                <a:latin typeface="Avenir Book"/>
                <a:cs typeface="Avenir Book"/>
              </a:rPr>
              <a:t> the standard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endParaRPr lang="fr-FR" sz="1600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err="1" smtClean="0">
                <a:latin typeface="Avenir Book"/>
                <a:cs typeface="Avenir Book"/>
              </a:rPr>
              <a:t>specify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 (</a:t>
            </a:r>
            <a:r>
              <a:rPr lang="fr-FR" sz="1600" dirty="0" err="1" smtClean="0">
                <a:latin typeface="Avenir Book"/>
                <a:cs typeface="Avenir Book"/>
              </a:rPr>
              <a:t>examples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IGCM_OUT and CMIP5 </a:t>
            </a:r>
            <a:r>
              <a:rPr lang="fr-FR" sz="1600" dirty="0" err="1" smtClean="0">
                <a:latin typeface="Avenir Book"/>
                <a:cs typeface="Avenir Book"/>
              </a:rPr>
              <a:t>projects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Use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manager </a:t>
            </a:r>
            <a:r>
              <a:rPr lang="fr-FR" sz="1600" dirty="0" err="1" smtClean="0">
                <a:latin typeface="Avenir Book"/>
                <a:cs typeface="Avenir Book"/>
              </a:rPr>
              <a:t>functionality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find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endParaRPr lang="fr-FR" sz="1600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err="1" smtClean="0">
                <a:latin typeface="Avenir Book"/>
                <a:cs typeface="Avenir Book"/>
              </a:rPr>
              <a:t>optimize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set_available_period_ts_clim.py</a:t>
            </a:r>
            <a:endParaRPr lang="fr-FR" sz="1600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Use </a:t>
            </a:r>
            <a:r>
              <a:rPr lang="fr-FR" sz="1600" dirty="0" err="1" smtClean="0">
                <a:latin typeface="Avenir Book"/>
                <a:cs typeface="Avenir Book"/>
              </a:rPr>
              <a:t>colors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identify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</a:p>
          <a:p>
            <a:pPr marL="285750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endParaRPr lang="fr-FR" sz="1600" dirty="0">
              <a:latin typeface="Avenir Book"/>
              <a:cs typeface="Avenir Book"/>
            </a:endParaRPr>
          </a:p>
          <a:p>
            <a:pPr algn="ctr"/>
            <a:r>
              <a:rPr lang="fr-FR" sz="1600" dirty="0" err="1" smtClean="0">
                <a:latin typeface="Avenir Book"/>
                <a:cs typeface="Avenir Book"/>
              </a:rPr>
              <a:t>Let’s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sta</a:t>
            </a:r>
            <a:r>
              <a:rPr lang="fr-FR" sz="1600" dirty="0" err="1" smtClean="0">
                <a:latin typeface="Avenir Book"/>
                <a:cs typeface="Avenir Book"/>
              </a:rPr>
              <a:t>rt</a:t>
            </a:r>
            <a:r>
              <a:rPr lang="fr-FR" sz="1600" dirty="0" smtClean="0">
                <a:latin typeface="Avenir Book"/>
                <a:cs typeface="Avenir Book"/>
              </a:rPr>
              <a:t>!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Outline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C-ESM-EP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quick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manual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48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3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Select </a:t>
            </a:r>
            <a:r>
              <a:rPr lang="fr-FR" dirty="0" err="1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figures </a:t>
            </a:r>
            <a:r>
              <a:rPr lang="fr-FR" dirty="0" err="1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's'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4" name="Image 3" descr="Capture d’écran 2017-02-06 à 19.1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9" y="1494117"/>
            <a:ext cx="6120000" cy="5212132"/>
          </a:xfrm>
          <a:prstGeom prst="rect">
            <a:avLst/>
          </a:prstGeom>
        </p:spPr>
      </p:pic>
      <p:sp>
        <p:nvSpPr>
          <p:cNvPr id="5" name="Flèche vers la gauche 4"/>
          <p:cNvSpPr/>
          <p:nvPr/>
        </p:nvSpPr>
        <p:spPr>
          <a:xfrm rot="3126717">
            <a:off x="4724858" y="5242912"/>
            <a:ext cx="569910" cy="246095"/>
          </a:xfrm>
          <a:prstGeom prst="leftArrow">
            <a:avLst>
              <a:gd name="adj1" fmla="val 29797"/>
              <a:gd name="adj2" fmla="val 139794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355751" y="4400812"/>
            <a:ext cx="3337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Select the images by putting the mouse over the plots and </a:t>
            </a:r>
            <a:r>
              <a:rPr lang="fr-FR" sz="1600" dirty="0" err="1" smtClean="0">
                <a:latin typeface="Avenir Book"/>
                <a:cs typeface="Avenir Book"/>
              </a:rPr>
              <a:t>press</a:t>
            </a:r>
            <a:r>
              <a:rPr lang="fr-FR" sz="1600" dirty="0" smtClean="0">
                <a:latin typeface="Avenir Book"/>
                <a:cs typeface="Avenir Book"/>
              </a:rPr>
              <a:t> 's' (for 'select')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A black line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drawn</a:t>
            </a:r>
            <a:r>
              <a:rPr lang="fr-FR" sz="1600" dirty="0" smtClean="0">
                <a:latin typeface="Avenir Book"/>
                <a:cs typeface="Avenir Book"/>
              </a:rPr>
              <a:t> over the </a:t>
            </a:r>
            <a:r>
              <a:rPr lang="fr-FR" sz="1600" dirty="0" err="1" smtClean="0">
                <a:latin typeface="Avenir Book"/>
                <a:cs typeface="Avenir Book"/>
              </a:rPr>
              <a:t>selected</a:t>
            </a:r>
            <a:r>
              <a:rPr lang="fr-FR" sz="1600" dirty="0" smtClean="0">
                <a:latin typeface="Avenir Book"/>
                <a:cs typeface="Avenir Book"/>
              </a:rPr>
              <a:t> plots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197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Select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figures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's'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4" name="Image 3" descr="Capture d’écran 2017-02-06 à 19.1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9" y="1494117"/>
            <a:ext cx="6120000" cy="5212132"/>
          </a:xfrm>
          <a:prstGeom prst="rect">
            <a:avLst/>
          </a:prstGeom>
        </p:spPr>
      </p:pic>
      <p:sp>
        <p:nvSpPr>
          <p:cNvPr id="5" name="Flèche vers la gauche 4"/>
          <p:cNvSpPr/>
          <p:nvPr/>
        </p:nvSpPr>
        <p:spPr>
          <a:xfrm rot="3126717">
            <a:off x="7003106" y="6434497"/>
            <a:ext cx="569910" cy="246095"/>
          </a:xfrm>
          <a:prstGeom prst="leftArrow">
            <a:avLst>
              <a:gd name="adj1" fmla="val 29797"/>
              <a:gd name="adj2" fmla="val 139794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762942" y="5158274"/>
            <a:ext cx="20082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Click on the </a:t>
            </a:r>
            <a:r>
              <a:rPr lang="fr-FR" sz="1600" dirty="0" err="1" smtClean="0">
                <a:latin typeface="Avenir Book"/>
                <a:cs typeface="Avenir Book"/>
              </a:rPr>
              <a:t>bottom</a:t>
            </a:r>
            <a:r>
              <a:rPr lang="fr-FR" sz="1600" dirty="0" smtClean="0">
                <a:latin typeface="Avenir Book"/>
                <a:cs typeface="Avenir Book"/>
              </a:rPr>
              <a:t> right </a:t>
            </a:r>
            <a:r>
              <a:rPr lang="fr-FR" sz="1600" dirty="0" err="1" smtClean="0">
                <a:latin typeface="Avenir Book"/>
                <a:cs typeface="Avenir Book"/>
              </a:rPr>
              <a:t>icon</a:t>
            </a:r>
            <a:r>
              <a:rPr lang="fr-FR" sz="1600" dirty="0" smtClean="0">
                <a:latin typeface="Avenir Book"/>
                <a:cs typeface="Avenir Book"/>
              </a:rPr>
              <a:t>…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82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Display a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of figures on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fly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2-06 à 19.06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22" y="1524000"/>
            <a:ext cx="6105034" cy="52294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94356" y="4124497"/>
            <a:ext cx="20082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Avenir Medium"/>
                <a:cs typeface="Avenir Medium"/>
              </a:rPr>
              <a:t>Here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is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your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selection</a:t>
            </a:r>
            <a:r>
              <a:rPr lang="fr-FR" sz="1600" b="1" dirty="0" smtClean="0">
                <a:latin typeface="Avenir Medium"/>
                <a:cs typeface="Avenir Medium"/>
              </a:rPr>
              <a:t> of plots!</a:t>
            </a:r>
          </a:p>
          <a:p>
            <a:endParaRPr lang="fr-FR" sz="1600" b="1" dirty="0">
              <a:latin typeface="Avenir Medium"/>
              <a:cs typeface="Avenir Medium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Control the </a:t>
            </a:r>
            <a:r>
              <a:rPr lang="fr-FR" sz="1600" dirty="0" err="1" smtClean="0">
                <a:latin typeface="Avenir Book"/>
                <a:cs typeface="Avenir Book"/>
              </a:rPr>
              <a:t>number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columns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slider</a:t>
            </a:r>
            <a:r>
              <a:rPr lang="fr-FR" sz="1600" dirty="0" smtClean="0">
                <a:latin typeface="Avenir Book"/>
                <a:cs typeface="Avenir Book"/>
              </a:rPr>
              <a:t>…</a:t>
            </a: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80051" y="5401770"/>
            <a:ext cx="2918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And </a:t>
            </a:r>
            <a:r>
              <a:rPr lang="fr-FR" sz="1600" dirty="0" err="1" smtClean="0">
                <a:latin typeface="Avenir Book"/>
                <a:cs typeface="Avenir Book"/>
              </a:rPr>
              <a:t>switch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their</a:t>
            </a:r>
            <a:r>
              <a:rPr lang="fr-FR" sz="1600" dirty="0" smtClean="0">
                <a:latin typeface="Avenir Book"/>
                <a:cs typeface="Avenir Book"/>
              </a:rPr>
              <a:t> positions by </a:t>
            </a:r>
            <a:r>
              <a:rPr lang="fr-FR" sz="1600" dirty="0" err="1" smtClean="0">
                <a:latin typeface="Avenir Book"/>
                <a:cs typeface="Avenir Book"/>
              </a:rPr>
              <a:t>dragging</a:t>
            </a:r>
            <a:r>
              <a:rPr lang="fr-FR" sz="1600" dirty="0" smtClean="0">
                <a:latin typeface="Avenir Book"/>
                <a:cs typeface="Avenir Book"/>
              </a:rPr>
              <a:t> the image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want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position of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choice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Flèche vers la gauche 10"/>
          <p:cNvSpPr/>
          <p:nvPr/>
        </p:nvSpPr>
        <p:spPr>
          <a:xfrm rot="3126717">
            <a:off x="5304988" y="3259326"/>
            <a:ext cx="569910" cy="246095"/>
          </a:xfrm>
          <a:prstGeom prst="leftArrow">
            <a:avLst>
              <a:gd name="adj1" fmla="val 29797"/>
              <a:gd name="adj2" fmla="val 139794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6246124" y="5730076"/>
            <a:ext cx="295325" cy="443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32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Clear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3" name="Image 2" descr="Capture d’écran 2017-02-06 à 19.1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494000"/>
            <a:ext cx="6120000" cy="52329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138654" y="4573498"/>
            <a:ext cx="3602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Clear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compareCompanion</a:t>
            </a:r>
            <a:r>
              <a:rPr lang="fr-FR" sz="1600" dirty="0" smtClean="0">
                <a:latin typeface="Avenir Book"/>
                <a:cs typeface="Avenir Book"/>
              </a:rPr>
              <a:t> cache by pressing 'c' (for '</a:t>
            </a:r>
            <a:r>
              <a:rPr lang="fr-FR" sz="1600" dirty="0" err="1" smtClean="0">
                <a:latin typeface="Avenir Book"/>
                <a:cs typeface="Avenir Book"/>
              </a:rPr>
              <a:t>clear</a:t>
            </a:r>
            <a:r>
              <a:rPr lang="fr-FR" sz="1600" dirty="0" smtClean="0">
                <a:latin typeface="Avenir Book"/>
                <a:cs typeface="Avenir Book"/>
              </a:rPr>
              <a:t>')…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… and restart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 new </a:t>
            </a:r>
            <a:r>
              <a:rPr lang="fr-FR" sz="1600" dirty="0" err="1" smtClean="0">
                <a:latin typeface="Avenir Book"/>
                <a:cs typeface="Avenir Book"/>
              </a:rPr>
              <a:t>selection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28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2031779"/>
            <a:ext cx="9144000" cy="240506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/>
          <a:stretch/>
        </p:blipFill>
        <p:spPr bwMode="auto">
          <a:xfrm>
            <a:off x="2961675" y="2031779"/>
            <a:ext cx="3552195" cy="240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09" y="4306653"/>
            <a:ext cx="1142432" cy="5123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664081" y="3171378"/>
            <a:ext cx="590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Avenir Medium"/>
                <a:cs typeface="Avenir Medium"/>
              </a:rPr>
              <a:t>Questions? </a:t>
            </a:r>
            <a:r>
              <a:rPr lang="fr-FR" sz="2400" dirty="0" err="1">
                <a:solidFill>
                  <a:schemeClr val="bg1"/>
                </a:solidFill>
                <a:latin typeface="Avenir Medium"/>
                <a:cs typeface="Avenir Medium"/>
              </a:rPr>
              <a:t>j</a:t>
            </a:r>
            <a:r>
              <a:rPr lang="fr-FR" sz="24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erome.servonnat@lsce.ipsl.fr</a:t>
            </a:r>
            <a:endParaRPr lang="fr-FR" sz="24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" y="3128088"/>
            <a:ext cx="9144000" cy="711575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65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43131" y="680699"/>
            <a:ext cx="822498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Avenir Medium"/>
                <a:cs typeface="Avenir Medium"/>
              </a:rPr>
              <a:t>The </a:t>
            </a:r>
            <a:r>
              <a:rPr lang="fr-FR" sz="2000" dirty="0" err="1" smtClean="0">
                <a:latin typeface="Avenir Medium"/>
                <a:cs typeface="Avenir Medium"/>
              </a:rPr>
              <a:t>CliMAF</a:t>
            </a:r>
            <a:r>
              <a:rPr lang="fr-FR" sz="2000" dirty="0" smtClean="0">
                <a:latin typeface="Avenir Medium"/>
                <a:cs typeface="Avenir Medium"/>
              </a:rPr>
              <a:t> </a:t>
            </a:r>
            <a:r>
              <a:rPr lang="fr-FR" sz="2000" dirty="0" err="1" smtClean="0">
                <a:latin typeface="Avenir Medium"/>
                <a:cs typeface="Avenir Medium"/>
              </a:rPr>
              <a:t>Earth</a:t>
            </a:r>
            <a:r>
              <a:rPr lang="fr-FR" sz="2000" dirty="0" smtClean="0">
                <a:latin typeface="Avenir Medium"/>
                <a:cs typeface="Avenir Medium"/>
              </a:rPr>
              <a:t> System Model Evaluation Platform, 2017</a:t>
            </a:r>
          </a:p>
          <a:p>
            <a:endParaRPr lang="fr-FR" dirty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J. Servonnat, S. </a:t>
            </a:r>
            <a:r>
              <a:rPr lang="fr-FR" dirty="0" err="1" smtClean="0">
                <a:latin typeface="Avenir Book"/>
                <a:cs typeface="Avenir Book"/>
              </a:rPr>
              <a:t>Sénési</a:t>
            </a:r>
            <a:r>
              <a:rPr lang="fr-FR" dirty="0" smtClean="0">
                <a:latin typeface="Avenir Book"/>
                <a:cs typeface="Avenir Book"/>
              </a:rPr>
              <a:t>, L. Vignon, O. Marti, P. </a:t>
            </a:r>
            <a:r>
              <a:rPr lang="fr-FR" dirty="0" err="1" smtClean="0">
                <a:latin typeface="Avenir Book"/>
                <a:cs typeface="Avenir Book"/>
              </a:rPr>
              <a:t>Brockmann</a:t>
            </a:r>
            <a:r>
              <a:rPr lang="fr-FR" dirty="0" smtClean="0">
                <a:latin typeface="Avenir Book"/>
                <a:cs typeface="Avenir Book"/>
              </a:rPr>
              <a:t>, S. </a:t>
            </a:r>
            <a:r>
              <a:rPr lang="fr-FR" dirty="0" err="1" smtClean="0">
                <a:latin typeface="Avenir Book"/>
                <a:cs typeface="Avenir Book"/>
              </a:rPr>
              <a:t>Denvil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b="1" dirty="0" err="1" smtClean="0">
                <a:latin typeface="Avenir Medium"/>
                <a:cs typeface="Avenir Medium"/>
              </a:rPr>
              <a:t>Contributors</a:t>
            </a:r>
            <a:r>
              <a:rPr lang="fr-FR" b="1" dirty="0" smtClean="0">
                <a:latin typeface="Avenir Medium"/>
                <a:cs typeface="Avenir Medium"/>
              </a:rPr>
              <a:t>:</a:t>
            </a:r>
          </a:p>
          <a:p>
            <a:r>
              <a:rPr lang="fr-FR" dirty="0" smtClean="0">
                <a:latin typeface="Avenir Book"/>
                <a:cs typeface="Avenir Book"/>
              </a:rPr>
              <a:t>F. </a:t>
            </a:r>
            <a:r>
              <a:rPr lang="fr-FR" dirty="0" err="1" smtClean="0">
                <a:latin typeface="Avenir Book"/>
                <a:cs typeface="Avenir Book"/>
              </a:rPr>
              <a:t>Hourdin</a:t>
            </a:r>
            <a:r>
              <a:rPr lang="fr-FR" dirty="0" smtClean="0">
                <a:latin typeface="Avenir Book"/>
                <a:cs typeface="Avenir Book"/>
              </a:rPr>
              <a:t>, I. </a:t>
            </a:r>
            <a:r>
              <a:rPr lang="fr-FR" dirty="0" err="1" smtClean="0">
                <a:latin typeface="Avenir Book"/>
                <a:cs typeface="Avenir Book"/>
              </a:rPr>
              <a:t>Musat</a:t>
            </a:r>
            <a:r>
              <a:rPr lang="fr-FR" dirty="0" smtClean="0">
                <a:latin typeface="Avenir Book"/>
                <a:cs typeface="Avenir Book"/>
              </a:rPr>
              <a:t>, M.P. Moine, E. Sanchez, M. Chevallier, R. </a:t>
            </a:r>
            <a:r>
              <a:rPr lang="fr-FR" dirty="0" err="1" smtClean="0">
                <a:latin typeface="Avenir Book"/>
                <a:cs typeface="Avenir Book"/>
              </a:rPr>
              <a:t>Msadek</a:t>
            </a:r>
            <a:r>
              <a:rPr lang="fr-FR" dirty="0" smtClean="0">
                <a:latin typeface="Avenir Book"/>
                <a:cs typeface="Avenir Book"/>
              </a:rPr>
              <a:t>, J. </a:t>
            </a:r>
            <a:r>
              <a:rPr lang="fr-FR" dirty="0" err="1" smtClean="0">
                <a:latin typeface="Avenir Book"/>
                <a:cs typeface="Avenir Book"/>
              </a:rPr>
              <a:t>Deshayes</a:t>
            </a:r>
            <a:r>
              <a:rPr lang="fr-FR" dirty="0" smtClean="0">
                <a:latin typeface="Avenir Book"/>
                <a:cs typeface="Avenir Book"/>
              </a:rPr>
              <a:t>, M. Van </a:t>
            </a:r>
            <a:r>
              <a:rPr lang="fr-FR" dirty="0" err="1" smtClean="0">
                <a:latin typeface="Avenir Book"/>
                <a:cs typeface="Avenir Book"/>
              </a:rPr>
              <a:t>Coppenolle</a:t>
            </a:r>
            <a:r>
              <a:rPr lang="fr-FR" dirty="0" smtClean="0">
                <a:latin typeface="Avenir Book"/>
                <a:cs typeface="Avenir Book"/>
              </a:rPr>
              <a:t>, C. Rousset, J. </a:t>
            </a:r>
            <a:r>
              <a:rPr lang="fr-FR" dirty="0" err="1" smtClean="0">
                <a:latin typeface="Avenir Book"/>
                <a:cs typeface="Avenir Book"/>
              </a:rPr>
              <a:t>Mignot</a:t>
            </a:r>
            <a:r>
              <a:rPr lang="fr-FR" dirty="0" smtClean="0">
                <a:latin typeface="Avenir Book"/>
                <a:cs typeface="Avenir Book"/>
              </a:rPr>
              <a:t>, J. </a:t>
            </a:r>
            <a:r>
              <a:rPr lang="fr-FR" dirty="0" err="1" smtClean="0">
                <a:latin typeface="Avenir Book"/>
                <a:cs typeface="Avenir Book"/>
              </a:rPr>
              <a:t>Ghattas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Peylin</a:t>
            </a:r>
            <a:r>
              <a:rPr lang="fr-FR" dirty="0" smtClean="0">
                <a:latin typeface="Avenir Book"/>
                <a:cs typeface="Avenir Book"/>
              </a:rPr>
              <a:t>, N. </a:t>
            </a:r>
            <a:r>
              <a:rPr lang="fr-FR" dirty="0" err="1" smtClean="0">
                <a:latin typeface="Avenir Book"/>
                <a:cs typeface="Avenir Book"/>
              </a:rPr>
              <a:t>Vuichard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Cadule</a:t>
            </a:r>
            <a:r>
              <a:rPr lang="fr-FR" dirty="0" smtClean="0">
                <a:latin typeface="Avenir Book"/>
                <a:cs typeface="Avenir Book"/>
              </a:rPr>
              <a:t>, A. </a:t>
            </a:r>
            <a:r>
              <a:rPr lang="fr-FR" dirty="0" err="1" smtClean="0">
                <a:latin typeface="Avenir Book"/>
                <a:cs typeface="Avenir Book"/>
              </a:rPr>
              <a:t>Ducharne</a:t>
            </a:r>
            <a:r>
              <a:rPr lang="fr-FR" dirty="0" smtClean="0">
                <a:latin typeface="Avenir Book"/>
                <a:cs typeface="Avenir Book"/>
              </a:rPr>
              <a:t>, F. Maignan, R. </a:t>
            </a:r>
            <a:r>
              <a:rPr lang="fr-FR" dirty="0" err="1" smtClean="0">
                <a:latin typeface="Avenir Book"/>
                <a:cs typeface="Avenir Book"/>
              </a:rPr>
              <a:t>Séférian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b="1" dirty="0" smtClean="0">
                <a:latin typeface="Avenir Medium"/>
                <a:cs typeface="Avenir Medium"/>
              </a:rPr>
              <a:t>Beta-</a:t>
            </a:r>
            <a:r>
              <a:rPr lang="fr-FR" b="1" dirty="0" err="1" smtClean="0">
                <a:latin typeface="Avenir Medium"/>
                <a:cs typeface="Avenir Medium"/>
              </a:rPr>
              <a:t>testers</a:t>
            </a:r>
            <a:r>
              <a:rPr lang="fr-FR" b="1" dirty="0" smtClean="0">
                <a:latin typeface="Avenir Medium"/>
                <a:cs typeface="Avenir Medium"/>
              </a:rPr>
              <a:t>:</a:t>
            </a:r>
          </a:p>
          <a:p>
            <a:r>
              <a:rPr lang="fr-FR" dirty="0" smtClean="0">
                <a:latin typeface="Avenir Book"/>
                <a:cs typeface="Avenir Book"/>
              </a:rPr>
              <a:t>O. Marti, J. </a:t>
            </a:r>
            <a:r>
              <a:rPr lang="fr-FR" dirty="0" err="1" smtClean="0">
                <a:latin typeface="Avenir Book"/>
                <a:cs typeface="Avenir Book"/>
              </a:rPr>
              <a:t>Mignot</a:t>
            </a:r>
            <a:r>
              <a:rPr lang="fr-FR" dirty="0" smtClean="0">
                <a:latin typeface="Avenir Book"/>
                <a:cs typeface="Avenir Book"/>
              </a:rPr>
              <a:t>, J. </a:t>
            </a:r>
            <a:r>
              <a:rPr lang="fr-FR" dirty="0" err="1" smtClean="0">
                <a:latin typeface="Avenir Book"/>
                <a:cs typeface="Avenir Book"/>
              </a:rPr>
              <a:t>Deshayes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Braconnot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Sepulchre</a:t>
            </a:r>
            <a:r>
              <a:rPr lang="fr-FR" dirty="0" smtClean="0">
                <a:latin typeface="Avenir Book"/>
                <a:cs typeface="Avenir Book"/>
              </a:rPr>
              <a:t>, M. </a:t>
            </a:r>
            <a:r>
              <a:rPr lang="fr-FR" dirty="0" err="1" smtClean="0">
                <a:latin typeface="Avenir Book"/>
                <a:cs typeface="Avenir Book"/>
              </a:rPr>
              <a:t>Kageyama</a:t>
            </a:r>
            <a:r>
              <a:rPr lang="fr-FR" dirty="0" smtClean="0">
                <a:latin typeface="Avenir Book"/>
                <a:cs typeface="Avenir Book"/>
              </a:rPr>
              <a:t>, S. </a:t>
            </a:r>
            <a:r>
              <a:rPr lang="fr-FR" dirty="0" err="1" smtClean="0">
                <a:latin typeface="Avenir Book"/>
                <a:cs typeface="Avenir Book"/>
              </a:rPr>
              <a:t>Denvil</a:t>
            </a:r>
            <a:r>
              <a:rPr lang="fr-FR" dirty="0" smtClean="0">
                <a:latin typeface="Avenir Book"/>
                <a:cs typeface="Avenir Book"/>
              </a:rPr>
              <a:t>, R. </a:t>
            </a:r>
            <a:r>
              <a:rPr lang="fr-FR" dirty="0" err="1" smtClean="0">
                <a:latin typeface="Avenir Book"/>
                <a:cs typeface="Avenir Book"/>
              </a:rPr>
              <a:t>Séférian</a:t>
            </a:r>
            <a:r>
              <a:rPr lang="fr-FR" dirty="0" smtClean="0">
                <a:latin typeface="Avenir Book"/>
                <a:cs typeface="Avenir Book"/>
              </a:rPr>
              <a:t>, A. </a:t>
            </a:r>
            <a:r>
              <a:rPr lang="fr-FR" dirty="0" err="1" smtClean="0">
                <a:latin typeface="Avenir Book"/>
                <a:cs typeface="Avenir Book"/>
              </a:rPr>
              <a:t>Cozic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pPr algn="r"/>
            <a:r>
              <a:rPr lang="fr-FR" dirty="0" smtClean="0">
                <a:latin typeface="Avenir Book"/>
                <a:cs typeface="Avenir Book"/>
              </a:rPr>
              <a:t>The </a:t>
            </a:r>
            <a:r>
              <a:rPr lang="fr-FR" dirty="0" err="1" smtClean="0">
                <a:latin typeface="Avenir Book"/>
                <a:cs typeface="Avenir Book"/>
              </a:rPr>
              <a:t>authors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would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like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give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special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credit</a:t>
            </a:r>
            <a:r>
              <a:rPr lang="fr-FR" dirty="0" smtClean="0">
                <a:latin typeface="Avenir Book"/>
                <a:cs typeface="Avenir Book"/>
              </a:rPr>
              <a:t> to A. </a:t>
            </a:r>
            <a:r>
              <a:rPr lang="fr-FR" dirty="0" err="1" smtClean="0">
                <a:latin typeface="Avenir Book"/>
                <a:cs typeface="Avenir Book"/>
              </a:rPr>
              <a:t>Voldoire</a:t>
            </a:r>
            <a:r>
              <a:rPr lang="fr-FR" dirty="0" smtClean="0">
                <a:latin typeface="Avenir Book"/>
                <a:cs typeface="Avenir Book"/>
              </a:rPr>
              <a:t> for </a:t>
            </a:r>
            <a:r>
              <a:rPr lang="fr-FR" dirty="0" err="1" smtClean="0">
                <a:latin typeface="Avenir Book"/>
                <a:cs typeface="Avenir Book"/>
              </a:rPr>
              <a:t>showing</a:t>
            </a:r>
            <a:r>
              <a:rPr lang="fr-FR" dirty="0" smtClean="0">
                <a:latin typeface="Avenir Book"/>
                <a:cs typeface="Avenir Book"/>
              </a:rPr>
              <a:t> the </a:t>
            </a:r>
            <a:r>
              <a:rPr lang="fr-FR" dirty="0" err="1" smtClean="0">
                <a:latin typeface="Avenir Book"/>
                <a:cs typeface="Avenir Book"/>
              </a:rPr>
              <a:t>way</a:t>
            </a:r>
            <a:r>
              <a:rPr lang="fr-FR" dirty="0" smtClean="0">
                <a:latin typeface="Avenir Book"/>
                <a:cs typeface="Avenir Book"/>
              </a:rPr>
              <a:t> for </a:t>
            </a:r>
            <a:r>
              <a:rPr lang="fr-FR" dirty="0" err="1" smtClean="0">
                <a:latin typeface="Avenir Book"/>
                <a:cs typeface="Avenir Book"/>
              </a:rPr>
              <a:t>CliMAF</a:t>
            </a:r>
            <a:r>
              <a:rPr lang="fr-FR" dirty="0" smtClean="0">
                <a:latin typeface="Avenir Book"/>
                <a:cs typeface="Avenir Book"/>
              </a:rPr>
              <a:t>, and to F. </a:t>
            </a:r>
            <a:r>
              <a:rPr lang="fr-FR" dirty="0" err="1" smtClean="0">
                <a:latin typeface="Avenir Book"/>
                <a:cs typeface="Avenir Book"/>
              </a:rPr>
              <a:t>Hourdin</a:t>
            </a:r>
            <a:r>
              <a:rPr lang="fr-FR" dirty="0" smtClean="0">
                <a:latin typeface="Avenir Book"/>
                <a:cs typeface="Avenir Book"/>
              </a:rPr>
              <a:t> and the </a:t>
            </a:r>
            <a:r>
              <a:rPr lang="fr-FR" dirty="0" err="1" smtClean="0">
                <a:latin typeface="Avenir Book"/>
                <a:cs typeface="Avenir Book"/>
              </a:rPr>
              <a:t>LMDz</a:t>
            </a:r>
            <a:r>
              <a:rPr lang="fr-FR" dirty="0" smtClean="0">
                <a:latin typeface="Avenir Book"/>
                <a:cs typeface="Avenir Book"/>
              </a:rPr>
              <a:t> team for the structure of the C-ESM-EP </a:t>
            </a:r>
            <a:r>
              <a:rPr lang="fr-FR" dirty="0" err="1" smtClean="0">
                <a:latin typeface="Avenir Book"/>
                <a:cs typeface="Avenir Book"/>
              </a:rPr>
              <a:t>that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is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largely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inspired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from</a:t>
            </a:r>
            <a:r>
              <a:rPr lang="fr-FR" dirty="0" smtClean="0">
                <a:latin typeface="Avenir Book"/>
                <a:cs typeface="Avenir Book"/>
              </a:rPr>
              <a:t> the </a:t>
            </a:r>
            <a:r>
              <a:rPr lang="fr-FR" dirty="0" err="1" smtClean="0">
                <a:latin typeface="Avenir Book"/>
                <a:cs typeface="Avenir Book"/>
              </a:rPr>
              <a:t>LMDz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evaluation</a:t>
            </a:r>
            <a:r>
              <a:rPr lang="fr-FR" dirty="0" smtClean="0">
                <a:latin typeface="Avenir Book"/>
                <a:cs typeface="Avenir Book"/>
              </a:rPr>
              <a:t> atlas.</a:t>
            </a:r>
          </a:p>
          <a:p>
            <a:endParaRPr lang="fr-FR" sz="1400" i="1" dirty="0">
              <a:latin typeface="Avenir Book"/>
              <a:cs typeface="Avenir Book"/>
            </a:endParaRPr>
          </a:p>
          <a:p>
            <a:endParaRPr lang="fr-FR" sz="1400" i="1" dirty="0" smtClean="0">
              <a:latin typeface="Avenir Book"/>
              <a:cs typeface="Avenir Book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1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565727" y="1701752"/>
            <a:ext cx="8121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Routine </a:t>
            </a:r>
            <a:r>
              <a:rPr lang="fr-FR" sz="1600" dirty="0" err="1" smtClean="0">
                <a:latin typeface="Avenir Book"/>
                <a:cs typeface="Avenir Book"/>
              </a:rPr>
              <a:t>cleaning</a:t>
            </a:r>
            <a:r>
              <a:rPr lang="fr-FR" sz="1600" dirty="0" smtClean="0">
                <a:latin typeface="Avenir Book"/>
                <a:cs typeface="Avenir Book"/>
              </a:rPr>
              <a:t> of the cache </a:t>
            </a:r>
            <a:r>
              <a:rPr lang="fr-FR" sz="1600" dirty="0" err="1" smtClean="0">
                <a:latin typeface="Avenir Book"/>
                <a:cs typeface="Avenir Book"/>
              </a:rPr>
              <a:t>controlled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parameter</a:t>
            </a:r>
            <a:r>
              <a:rPr lang="fr-FR" sz="1600" dirty="0" smtClean="0">
                <a:latin typeface="Avenir Book"/>
                <a:cs typeface="Avenir Book"/>
              </a:rPr>
              <a:t> file</a:t>
            </a: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err="1" smtClean="0">
                <a:latin typeface="Avenir Book"/>
                <a:cs typeface="Avenir Book"/>
              </a:rPr>
              <a:t>Set_available_period_ts_clim.py</a:t>
            </a:r>
            <a:r>
              <a:rPr lang="fr-FR" sz="1600" dirty="0" smtClean="0">
                <a:latin typeface="Avenir Book"/>
                <a:cs typeface="Avenir Book"/>
              </a:rPr>
              <a:t>: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script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apply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time_manager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only</a:t>
            </a:r>
            <a:r>
              <a:rPr lang="fr-FR" sz="1600" dirty="0" smtClean="0">
                <a:latin typeface="Avenir Book"/>
                <a:cs typeface="Avenir Book"/>
              </a:rPr>
              <a:t> once (</a:t>
            </a:r>
            <a:r>
              <a:rPr lang="fr-FR" sz="1600" dirty="0" err="1" smtClean="0">
                <a:latin typeface="Avenir Book"/>
                <a:cs typeface="Avenir Book"/>
              </a:rPr>
              <a:t>instead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applying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for </a:t>
            </a:r>
            <a:r>
              <a:rPr lang="fr-FR" sz="1600" dirty="0" err="1" smtClean="0">
                <a:latin typeface="Avenir Book"/>
                <a:cs typeface="Avenir Book"/>
              </a:rPr>
              <a:t>each</a:t>
            </a:r>
            <a:r>
              <a:rPr lang="fr-FR" sz="1600" dirty="0" smtClean="0">
                <a:latin typeface="Avenir Book"/>
                <a:cs typeface="Avenir Book"/>
              </a:rPr>
              <a:t> diagnostic) to </a:t>
            </a:r>
            <a:r>
              <a:rPr lang="fr-FR" sz="1600" dirty="0" err="1" smtClean="0">
                <a:latin typeface="Avenir Book"/>
                <a:cs typeface="Avenir Book"/>
              </a:rPr>
              <a:t>find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periods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corresponding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user </a:t>
            </a:r>
            <a:r>
              <a:rPr lang="fr-FR" sz="1600" dirty="0" err="1" smtClean="0">
                <a:latin typeface="Avenir Book"/>
                <a:cs typeface="Avenir Book"/>
              </a:rPr>
              <a:t>request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like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clim_period</a:t>
            </a:r>
            <a:r>
              <a:rPr lang="fr-FR" sz="1600" dirty="0" smtClean="0">
                <a:latin typeface="Avenir Book"/>
                <a:cs typeface="Avenir Book"/>
              </a:rPr>
              <a:t>=‘last_30Y’ or </a:t>
            </a:r>
            <a:r>
              <a:rPr lang="fr-FR" sz="1600" dirty="0" err="1" smtClean="0">
                <a:latin typeface="Avenir Book"/>
                <a:cs typeface="Avenir Book"/>
              </a:rPr>
              <a:t>ts_period</a:t>
            </a:r>
            <a:r>
              <a:rPr lang="fr-FR" sz="1600" dirty="0" smtClean="0">
                <a:latin typeface="Avenir Book"/>
                <a:cs typeface="Avenir Book"/>
              </a:rPr>
              <a:t>=‘full’; This </a:t>
            </a:r>
            <a:r>
              <a:rPr lang="fr-FR" sz="1600" dirty="0" err="1" smtClean="0">
                <a:latin typeface="Avenir Book"/>
                <a:cs typeface="Avenir Book"/>
              </a:rPr>
              <a:t>saves</a:t>
            </a:r>
            <a:r>
              <a:rPr lang="fr-FR" sz="1600" dirty="0" smtClean="0">
                <a:latin typeface="Avenir Book"/>
                <a:cs typeface="Avenir Book"/>
              </a:rPr>
              <a:t> a lot of time, </a:t>
            </a:r>
            <a:r>
              <a:rPr lang="fr-FR" sz="1600" dirty="0" err="1" smtClean="0">
                <a:latin typeface="Avenir Book"/>
                <a:cs typeface="Avenir Book"/>
              </a:rPr>
              <a:t>particularly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when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working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interactively</a:t>
            </a:r>
            <a:r>
              <a:rPr lang="fr-FR" sz="1600" dirty="0" smtClean="0">
                <a:latin typeface="Avenir Book"/>
                <a:cs typeface="Avenir Book"/>
              </a:rPr>
              <a:t> and </a:t>
            </a:r>
            <a:r>
              <a:rPr lang="fr-FR" sz="1600" dirty="0" err="1" smtClean="0">
                <a:latin typeface="Avenir Book"/>
                <a:cs typeface="Avenir Book"/>
              </a:rPr>
              <a:t>doing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small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adjustments</a:t>
            </a: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err="1" smtClean="0">
                <a:latin typeface="Avenir Book"/>
                <a:cs typeface="Avenir Book"/>
              </a:rPr>
              <a:t>Receive</a:t>
            </a:r>
            <a:r>
              <a:rPr lang="fr-FR" sz="1600" dirty="0" smtClean="0">
                <a:latin typeface="Avenir Book"/>
                <a:cs typeface="Avenir Book"/>
              </a:rPr>
              <a:t> an e-mail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end of the </a:t>
            </a:r>
            <a:r>
              <a:rPr lang="fr-FR" sz="1600" dirty="0" err="1" smtClean="0">
                <a:latin typeface="Avenir Book"/>
                <a:cs typeface="Avenir Book"/>
              </a:rPr>
              <a:t>execution</a:t>
            </a:r>
            <a:r>
              <a:rPr lang="fr-FR" sz="1600" dirty="0" smtClean="0">
                <a:latin typeface="Avenir Book"/>
                <a:cs typeface="Avenir Book"/>
              </a:rPr>
              <a:t> of the jobs</a:t>
            </a: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Running a set of components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one argument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run_C</a:t>
            </a:r>
            <a:r>
              <a:rPr lang="fr-FR" sz="1600" dirty="0" smtClean="0">
                <a:latin typeface="Avenir Book"/>
                <a:cs typeface="Avenir Book"/>
              </a:rPr>
              <a:t>-ESM-</a:t>
            </a:r>
            <a:r>
              <a:rPr lang="fr-FR" sz="1600" dirty="0" err="1" smtClean="0">
                <a:latin typeface="Avenir Book"/>
                <a:cs typeface="Avenir Book"/>
              </a:rPr>
              <a:t>EP.py</a:t>
            </a:r>
            <a:r>
              <a:rPr lang="fr-FR" sz="1600" dirty="0" smtClean="0">
                <a:latin typeface="Avenir Book"/>
                <a:cs typeface="Avenir Book"/>
              </a:rPr>
              <a:t> (LMDZ, NEMO, LMDZOR…); </a:t>
            </a:r>
            <a:r>
              <a:rPr lang="fr-FR" sz="1600" dirty="0" err="1" smtClean="0">
                <a:latin typeface="Avenir Book"/>
                <a:cs typeface="Avenir Book"/>
              </a:rPr>
              <a:t>potentially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own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selection</a:t>
            </a:r>
            <a:r>
              <a:rPr lang="fr-FR" sz="1600" dirty="0" smtClean="0">
                <a:latin typeface="Avenir Book"/>
                <a:cs typeface="Avenir Book"/>
              </a:rPr>
              <a:t> in </a:t>
            </a:r>
            <a:r>
              <a:rPr lang="fr-FR" sz="1600" dirty="0" err="1" smtClean="0">
                <a:latin typeface="Avenir Book"/>
                <a:cs typeface="Avenir Book"/>
              </a:rPr>
              <a:t>run_C</a:t>
            </a:r>
            <a:r>
              <a:rPr lang="fr-FR" sz="1600" dirty="0" smtClean="0">
                <a:latin typeface="Avenir Book"/>
                <a:cs typeface="Avenir Book"/>
              </a:rPr>
              <a:t>-ESM-</a:t>
            </a:r>
            <a:r>
              <a:rPr lang="fr-FR" sz="1600" dirty="0" err="1" smtClean="0">
                <a:latin typeface="Avenir Book"/>
                <a:cs typeface="Avenir Book"/>
              </a:rPr>
              <a:t>EP.py</a:t>
            </a: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Running/</a:t>
            </a:r>
            <a:r>
              <a:rPr lang="fr-FR" sz="1600" dirty="0" err="1" smtClean="0">
                <a:latin typeface="Avenir Book"/>
                <a:cs typeface="Avenir Book"/>
              </a:rPr>
              <a:t>failed</a:t>
            </a:r>
            <a:r>
              <a:rPr lang="fr-FR" sz="1600" dirty="0" smtClean="0">
                <a:latin typeface="Avenir Book"/>
                <a:cs typeface="Avenir Book"/>
              </a:rPr>
              <a:t> messages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atlas </a:t>
            </a:r>
            <a:r>
              <a:rPr lang="fr-FR" sz="1600" dirty="0" err="1" smtClean="0">
                <a:latin typeface="Avenir Book"/>
                <a:cs typeface="Avenir Book"/>
              </a:rPr>
              <a:t>address</a:t>
            </a:r>
            <a:r>
              <a:rPr lang="fr-FR" sz="1600" dirty="0" smtClean="0">
                <a:latin typeface="Avenir Book"/>
                <a:cs typeface="Avenir Book"/>
              </a:rPr>
              <a:t> if the atlas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runnning</a:t>
            </a:r>
            <a:r>
              <a:rPr lang="fr-FR" sz="1600" dirty="0" smtClean="0">
                <a:latin typeface="Avenir Book"/>
                <a:cs typeface="Avenir Book"/>
              </a:rPr>
              <a:t> or has </a:t>
            </a:r>
            <a:r>
              <a:rPr lang="fr-FR" sz="1600" dirty="0" err="1" smtClean="0">
                <a:latin typeface="Avenir Book"/>
                <a:cs typeface="Avenir Book"/>
              </a:rPr>
              <a:t>failed</a:t>
            </a:r>
            <a:r>
              <a:rPr lang="fr-FR" sz="1600" dirty="0" smtClean="0">
                <a:latin typeface="Avenir Book"/>
                <a:cs typeface="Avenir Book"/>
              </a:rPr>
              <a:t> (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latter </a:t>
            </a:r>
            <a:r>
              <a:rPr lang="fr-FR" sz="1600" dirty="0" err="1" smtClean="0">
                <a:latin typeface="Avenir Book"/>
                <a:cs typeface="Avenir Book"/>
              </a:rPr>
              <a:t>contains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some</a:t>
            </a:r>
            <a:r>
              <a:rPr lang="fr-FR" sz="1600" dirty="0" smtClean="0">
                <a:latin typeface="Avenir Book"/>
                <a:cs typeface="Avenir Book"/>
              </a:rPr>
              <a:t> instructions to </a:t>
            </a:r>
            <a:r>
              <a:rPr lang="fr-FR" sz="1600" dirty="0" err="1" smtClean="0">
                <a:latin typeface="Avenir Book"/>
                <a:cs typeface="Avenir Book"/>
              </a:rPr>
              <a:t>investigate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why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failed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27865" y="382502"/>
            <a:ext cx="72639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New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features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of the last version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</a:t>
            </a:fld>
            <a:endParaRPr lang="fr-FR"/>
          </a:p>
        </p:txBody>
      </p:sp>
      <p:pic>
        <p:nvPicPr>
          <p:cNvPr id="2" name="Image 1" descr="Capture d’écran 2018-02-07 à 14.05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7" y="4638085"/>
            <a:ext cx="4329545" cy="2083390"/>
          </a:xfrm>
          <a:prstGeom prst="rect">
            <a:avLst/>
          </a:prstGeom>
          <a:ln>
            <a:solidFill>
              <a:srgbClr val="17375E"/>
            </a:solidFill>
          </a:ln>
        </p:spPr>
      </p:pic>
      <p:pic>
        <p:nvPicPr>
          <p:cNvPr id="4" name="Image 3" descr="Capture d’écran 2018-02-07 à 14.0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94" y="4564075"/>
            <a:ext cx="4244406" cy="2059828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290560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Setup a C-ESM-EP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working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directory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90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42709" y="1416020"/>
            <a:ext cx="8794562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Copy the sources in a </a:t>
            </a:r>
            <a:r>
              <a:rPr lang="fr-FR" sz="1600" dirty="0" err="1" smtClean="0">
                <a:latin typeface="Avenir Book"/>
                <a:cs typeface="Avenir Book"/>
              </a:rPr>
              <a:t>working</a:t>
            </a:r>
            <a:r>
              <a:rPr lang="fr-FR" sz="1600" dirty="0" smtClean="0">
                <a:latin typeface="Avenir Book"/>
                <a:cs typeface="Avenir Book"/>
              </a:rPr>
              <a:t> directory:</a:t>
            </a:r>
          </a:p>
          <a:p>
            <a:pPr marL="457200" lvl="2"/>
            <a:r>
              <a:rPr lang="fr-FR" sz="1400" dirty="0" smtClean="0">
                <a:latin typeface="Courier"/>
                <a:cs typeface="Courier"/>
              </a:rPr>
              <a:t>cd </a:t>
            </a:r>
            <a:r>
              <a:rPr lang="fr-FR" sz="1400" dirty="0" err="1" smtClean="0">
                <a:latin typeface="Courier"/>
                <a:cs typeface="Courier"/>
              </a:rPr>
              <a:t>my_working_directory</a:t>
            </a:r>
            <a:endParaRPr lang="fr-FR" sz="1400" dirty="0" smtClean="0">
              <a:latin typeface="Courier"/>
              <a:cs typeface="Courier"/>
            </a:endParaRPr>
          </a:p>
          <a:p>
            <a:pPr marL="457200" lvl="2"/>
            <a:r>
              <a:rPr lang="fr-FR" sz="1400" dirty="0">
                <a:latin typeface="Courier"/>
                <a:cs typeface="Courier"/>
              </a:rPr>
              <a:t>git clone </a:t>
            </a:r>
            <a:r>
              <a:rPr lang="fr-FR" sz="1400" dirty="0">
                <a:latin typeface="Courier"/>
                <a:cs typeface="Courier"/>
                <a:hlinkClick r:id="rId2"/>
              </a:rPr>
              <a:t>https://github.com/jservonnat/C-ESM-</a:t>
            </a:r>
            <a:r>
              <a:rPr lang="fr-FR" sz="1400" dirty="0" smtClean="0">
                <a:latin typeface="Courier"/>
                <a:cs typeface="Courier"/>
                <a:hlinkClick r:id="rId2"/>
              </a:rPr>
              <a:t>EP.git</a:t>
            </a:r>
            <a:r>
              <a:rPr lang="fr-FR" sz="1400" dirty="0" smtClean="0">
                <a:latin typeface="Courier"/>
                <a:cs typeface="Courier"/>
              </a:rPr>
              <a:t> #(</a:t>
            </a:r>
            <a:r>
              <a:rPr lang="fr-FR" sz="1400" dirty="0" err="1" smtClean="0">
                <a:latin typeface="Courier"/>
                <a:cs typeface="Courier"/>
              </a:rPr>
              <a:t>from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Ciclad</a:t>
            </a:r>
            <a:r>
              <a:rPr lang="fr-FR" sz="1400" dirty="0" smtClean="0">
                <a:latin typeface="Courier"/>
                <a:cs typeface="Courier"/>
              </a:rPr>
              <a:t>)</a:t>
            </a:r>
            <a:endParaRPr lang="fr-FR" sz="1400" dirty="0" smtClean="0">
              <a:latin typeface="Courier"/>
              <a:cs typeface="Courier"/>
            </a:endParaRPr>
          </a:p>
          <a:p>
            <a:pPr marL="457200" lvl="2"/>
            <a:r>
              <a:rPr lang="fr-FR" sz="1400" dirty="0" smtClean="0">
                <a:latin typeface="Courier"/>
                <a:cs typeface="Courier"/>
              </a:rPr>
              <a:t>or</a:t>
            </a:r>
            <a:endParaRPr lang="fr-FR" sz="1400" dirty="0">
              <a:latin typeface="Courier"/>
              <a:cs typeface="Courier"/>
            </a:endParaRPr>
          </a:p>
          <a:p>
            <a:pPr marL="457200" lvl="2"/>
            <a:r>
              <a:rPr lang="fr-FR" sz="1400" dirty="0" smtClean="0">
                <a:latin typeface="Courier"/>
                <a:cs typeface="Courier"/>
              </a:rPr>
              <a:t>git clone </a:t>
            </a:r>
            <a:r>
              <a:rPr lang="fr-FR" sz="1400" dirty="0" smtClean="0">
                <a:latin typeface="Courier"/>
                <a:cs typeface="Courier"/>
                <a:hlinkClick r:id="rId3"/>
              </a:rPr>
              <a:t>jservon@ciclad.ipsl.jussieu.fr:~/C-ESM-EP/git</a:t>
            </a:r>
            <a:r>
              <a:rPr lang="fr-FR" sz="1400" dirty="0" smtClean="0">
                <a:latin typeface="Courier"/>
                <a:cs typeface="Courier"/>
              </a:rPr>
              <a:t> C-ESM-</a:t>
            </a:r>
            <a:r>
              <a:rPr lang="fr-FR" sz="1400" dirty="0" smtClean="0">
                <a:latin typeface="Courier"/>
                <a:cs typeface="Courier"/>
              </a:rPr>
              <a:t>EP #(Curie)</a:t>
            </a:r>
            <a:endParaRPr lang="fr-FR" sz="1400" dirty="0" smtClean="0">
              <a:latin typeface="Courier"/>
              <a:cs typeface="Courier"/>
            </a:endParaRPr>
          </a:p>
          <a:p>
            <a:pPr marL="457200" lvl="2"/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Setup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pPr lvl="1"/>
            <a:r>
              <a:rPr lang="fr-FR" sz="1400" dirty="0">
                <a:latin typeface="Courier"/>
                <a:cs typeface="Courier"/>
              </a:rPr>
              <a:t>c</a:t>
            </a:r>
            <a:r>
              <a:rPr lang="fr-FR" sz="1400" dirty="0" smtClean="0">
                <a:latin typeface="Courier"/>
                <a:cs typeface="Courier"/>
              </a:rPr>
              <a:t>d C-ESM-EP</a:t>
            </a:r>
          </a:p>
          <a:p>
            <a:pPr lvl="1"/>
            <a:r>
              <a:rPr lang="fr-FR" sz="1400" dirty="0" err="1" smtClean="0">
                <a:latin typeface="Courier"/>
                <a:cs typeface="Courier"/>
              </a:rPr>
              <a:t>cp</a:t>
            </a:r>
            <a:r>
              <a:rPr lang="fr-FR" sz="1400" dirty="0" smtClean="0">
                <a:latin typeface="Courier"/>
                <a:cs typeface="Courier"/>
              </a:rPr>
              <a:t> -r </a:t>
            </a:r>
            <a:r>
              <a:rPr lang="fr-FR" sz="1400" dirty="0" err="1" smtClean="0">
                <a:latin typeface="Courier"/>
                <a:cs typeface="Courier"/>
              </a:rPr>
              <a:t>standard_comparison</a:t>
            </a:r>
            <a:r>
              <a:rPr lang="fr-FR" sz="1400" dirty="0" smtClean="0">
                <a:latin typeface="Courier"/>
                <a:cs typeface="Courier"/>
              </a:rPr>
              <a:t>/ </a:t>
            </a:r>
            <a:r>
              <a:rPr lang="fr-FR" sz="1400" dirty="0" err="1" smtClean="0">
                <a:latin typeface="Courier"/>
                <a:cs typeface="Courier"/>
              </a:rPr>
              <a:t>my_comparison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Run all the components </a:t>
            </a:r>
            <a:r>
              <a:rPr lang="fr-FR" sz="1600" dirty="0" err="1" smtClean="0">
                <a:latin typeface="Avenir Book"/>
                <a:cs typeface="Avenir Book"/>
              </a:rPr>
              <a:t>together</a:t>
            </a:r>
            <a:r>
              <a:rPr lang="fr-FR" sz="1600" dirty="0" smtClean="0">
                <a:latin typeface="Avenir Book"/>
                <a:cs typeface="Avenir Book"/>
              </a:rPr>
              <a:t> or </a:t>
            </a:r>
            <a:r>
              <a:rPr lang="fr-FR" sz="1600" dirty="0" err="1" smtClean="0">
                <a:latin typeface="Avenir Book"/>
                <a:cs typeface="Avenir Book"/>
              </a:rPr>
              <a:t>just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subset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r>
              <a:rPr lang="fr-FR" sz="1600" dirty="0" smtClean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run_C</a:t>
            </a:r>
            <a:r>
              <a:rPr lang="fr-FR" sz="1400" dirty="0">
                <a:latin typeface="Courier"/>
                <a:cs typeface="Courier"/>
              </a:rPr>
              <a:t>-ESM-</a:t>
            </a:r>
            <a:r>
              <a:rPr lang="fr-FR" sz="1400" dirty="0" err="1">
                <a:latin typeface="Courier"/>
                <a:cs typeface="Courier"/>
              </a:rPr>
              <a:t>EP.py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my_comparison</a:t>
            </a:r>
            <a:r>
              <a:rPr lang="fr-FR" sz="1400" dirty="0" smtClean="0">
                <a:latin typeface="Courier"/>
                <a:cs typeface="Courier"/>
              </a:rPr>
              <a:t> [</a:t>
            </a:r>
            <a:r>
              <a:rPr lang="fr-FR" sz="1400" dirty="0" err="1" smtClean="0">
                <a:latin typeface="Courier"/>
                <a:cs typeface="Courier"/>
              </a:rPr>
              <a:t>compX,compY</a:t>
            </a:r>
            <a:r>
              <a:rPr lang="fr-FR" sz="1400" dirty="0" smtClean="0">
                <a:latin typeface="Courier"/>
                <a:cs typeface="Courier"/>
              </a:rPr>
              <a:t>]</a:t>
            </a:r>
            <a:endParaRPr lang="fr-FR" sz="1400" dirty="0">
              <a:latin typeface="Courier"/>
              <a:cs typeface="Courier"/>
            </a:endParaRP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results</a:t>
            </a:r>
            <a:r>
              <a:rPr lang="fr-FR" sz="1600" dirty="0" smtClean="0">
                <a:latin typeface="Avenir Book"/>
                <a:cs typeface="Avenir Book"/>
              </a:rPr>
              <a:t> on the URL </a:t>
            </a:r>
            <a:r>
              <a:rPr lang="fr-FR" sz="1600" dirty="0" err="1" smtClean="0">
                <a:latin typeface="Avenir Book"/>
                <a:cs typeface="Avenir Book"/>
              </a:rPr>
              <a:t>returned</a:t>
            </a:r>
            <a:r>
              <a:rPr lang="fr-FR" sz="1600" dirty="0" smtClean="0">
                <a:latin typeface="Avenir Book"/>
                <a:cs typeface="Avenir Book"/>
              </a:rPr>
              <a:t> by </a:t>
            </a:r>
            <a:r>
              <a:rPr lang="fr-FR" sz="1600" dirty="0" err="1" smtClean="0">
                <a:latin typeface="Avenir Book"/>
                <a:cs typeface="Avenir Book"/>
              </a:rPr>
              <a:t>run_C</a:t>
            </a:r>
            <a:r>
              <a:rPr lang="fr-FR" sz="1600" dirty="0" smtClean="0">
                <a:latin typeface="Avenir Book"/>
                <a:cs typeface="Avenir Book"/>
              </a:rPr>
              <a:t>-ESM-</a:t>
            </a:r>
            <a:r>
              <a:rPr lang="fr-FR" sz="1600" dirty="0" err="1" smtClean="0">
                <a:latin typeface="Avenir Book"/>
                <a:cs typeface="Avenir Book"/>
              </a:rPr>
              <a:t>EP.py</a:t>
            </a: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C-ESM-EP in a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nutshell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The quick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way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use the C-ESM-EP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373" y="1705444"/>
            <a:ext cx="8180915" cy="916964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99373" y="3042627"/>
            <a:ext cx="8180915" cy="510773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99373" y="3987992"/>
            <a:ext cx="8180915" cy="28538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Capture d’écran 2017-05-17 à 11.27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4875185"/>
            <a:ext cx="9144000" cy="131998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7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42709" y="1416020"/>
            <a:ext cx="879456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user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run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target</a:t>
            </a:r>
            <a:r>
              <a:rPr lang="fr-FR" sz="1600" dirty="0" err="1" smtClean="0">
                <a:latin typeface="Avenir Book"/>
                <a:cs typeface="Avenir Book"/>
              </a:rPr>
              <a:t>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components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run_C</a:t>
            </a:r>
            <a:r>
              <a:rPr lang="fr-FR" sz="1600" dirty="0" smtClean="0">
                <a:latin typeface="Avenir Book"/>
                <a:cs typeface="Avenir Book"/>
              </a:rPr>
              <a:t>-ESM-</a:t>
            </a:r>
            <a:r>
              <a:rPr lang="fr-FR" sz="1600" dirty="0" err="1" smtClean="0">
                <a:latin typeface="Avenir Book"/>
                <a:cs typeface="Avenir Book"/>
              </a:rPr>
              <a:t>EP.py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run_C</a:t>
            </a:r>
            <a:r>
              <a:rPr lang="fr-FR" sz="1400" dirty="0">
                <a:latin typeface="Courier"/>
                <a:cs typeface="Courier"/>
              </a:rPr>
              <a:t>-ESM-</a:t>
            </a:r>
            <a:r>
              <a:rPr lang="fr-FR" sz="1400" dirty="0" err="1">
                <a:latin typeface="Courier"/>
                <a:cs typeface="Courier"/>
              </a:rPr>
              <a:t>EP.py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my_comparison</a:t>
            </a:r>
            <a:r>
              <a:rPr lang="fr-FR" sz="1400" dirty="0" smtClean="0">
                <a:latin typeface="Courier"/>
                <a:cs typeface="Courier"/>
              </a:rPr>
              <a:t> [</a:t>
            </a:r>
            <a:r>
              <a:rPr lang="fr-FR" sz="1400" dirty="0" err="1" smtClean="0">
                <a:latin typeface="Courier"/>
                <a:cs typeface="Courier"/>
              </a:rPr>
              <a:t>compX,compY</a:t>
            </a:r>
            <a:r>
              <a:rPr lang="fr-FR" sz="1400" dirty="0" smtClean="0">
                <a:latin typeface="Courier"/>
                <a:cs typeface="Courier"/>
              </a:rPr>
              <a:t>]</a:t>
            </a:r>
            <a:endParaRPr lang="fr-FR" sz="1400" dirty="0">
              <a:latin typeface="Courier"/>
              <a:cs typeface="Courier"/>
            </a:endParaRP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But </a:t>
            </a:r>
            <a:r>
              <a:rPr lang="fr-FR" sz="1600" smtClean="0">
                <a:latin typeface="Avenir Book"/>
                <a:cs typeface="Avenir Book"/>
              </a:rPr>
              <a:t>there</a:t>
            </a:r>
            <a:r>
              <a:rPr lang="fr-FR" sz="1600" dirty="0" smtClean="0">
                <a:latin typeface="Avenir Book"/>
                <a:cs typeface="Avenir Book"/>
              </a:rPr>
              <a:t> are </a:t>
            </a:r>
            <a:r>
              <a:rPr lang="fr-FR" sz="1600" dirty="0" err="1" smtClean="0">
                <a:latin typeface="Avenir Book"/>
                <a:cs typeface="Avenir Book"/>
              </a:rPr>
              <a:t>also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some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pre-defined</a:t>
            </a:r>
            <a:r>
              <a:rPr lang="fr-FR" sz="1600" dirty="0" smtClean="0">
                <a:latin typeface="Avenir Book"/>
                <a:cs typeface="Avenir Book"/>
              </a:rPr>
              <a:t> sets of </a:t>
            </a:r>
            <a:r>
              <a:rPr lang="fr-FR" sz="1600" dirty="0" err="1" smtClean="0">
                <a:latin typeface="Avenir Book"/>
                <a:cs typeface="Avenir Book"/>
              </a:rPr>
              <a:t>atlases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run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following</a:t>
            </a:r>
            <a:r>
              <a:rPr lang="fr-FR" sz="1600" dirty="0" smtClean="0">
                <a:latin typeface="Avenir Book"/>
                <a:cs typeface="Avenir Book"/>
              </a:rPr>
              <a:t> arguments: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400" dirty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run_C</a:t>
            </a:r>
            <a:r>
              <a:rPr lang="fr-FR" sz="1400" dirty="0">
                <a:latin typeface="Courier"/>
                <a:cs typeface="Courier"/>
              </a:rPr>
              <a:t>-ESM-</a:t>
            </a:r>
            <a:r>
              <a:rPr lang="fr-FR" sz="1400" dirty="0" err="1">
                <a:latin typeface="Courier"/>
                <a:cs typeface="Courier"/>
              </a:rPr>
              <a:t>EP.py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my_comparison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OA</a:t>
            </a:r>
            <a:endParaRPr lang="fr-FR" sz="1400" b="1" dirty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=&gt; '</a:t>
            </a:r>
            <a:r>
              <a:rPr lang="fr-FR" sz="1400" dirty="0">
                <a:latin typeface="Courier"/>
                <a:cs typeface="Courier"/>
              </a:rPr>
              <a:t>Atmosphere_Surface'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>
                <a:latin typeface="Courier"/>
                <a:cs typeface="Courier"/>
              </a:rPr>
              <a:t>Atmosphere_zonmean'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>
                <a:latin typeface="Courier"/>
                <a:cs typeface="Courier"/>
              </a:rPr>
              <a:t>NEMO_main'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>
                <a:latin typeface="Courier"/>
                <a:cs typeface="Courier"/>
              </a:rPr>
              <a:t>NEMO_zonmean'</a:t>
            </a:r>
            <a:r>
              <a:rPr lang="fr-FR" sz="1400" dirty="0" smtClean="0">
                <a:latin typeface="Courier"/>
                <a:cs typeface="Courier"/>
              </a:rPr>
              <a:t>, </a:t>
            </a:r>
          </a:p>
          <a:p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fr-FR" sz="1400" dirty="0">
                <a:latin typeface="Courier"/>
                <a:cs typeface="Courier"/>
              </a:rPr>
              <a:t>NEMO_depthlevels'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>
                <a:latin typeface="Courier"/>
                <a:cs typeface="Courier"/>
              </a:rPr>
              <a:t>Atlantic_Atmosphere_Surface'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>
                <a:latin typeface="Courier"/>
                <a:cs typeface="Courier"/>
              </a:rPr>
              <a:t>ENSO'</a:t>
            </a:r>
            <a:r>
              <a:rPr lang="fr-FR" sz="1400" dirty="0" smtClean="0">
                <a:latin typeface="Courier"/>
                <a:cs typeface="Courier"/>
              </a:rPr>
              <a:t>, 'PISCES’</a:t>
            </a:r>
            <a:endParaRPr lang="fr-FR" sz="1400" dirty="0">
              <a:latin typeface="Courier"/>
              <a:cs typeface="Courier"/>
            </a:endParaRPr>
          </a:p>
          <a:p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run_C</a:t>
            </a:r>
            <a:r>
              <a:rPr lang="fr-FR" sz="1400" dirty="0">
                <a:latin typeface="Courier"/>
                <a:cs typeface="Courier"/>
              </a:rPr>
              <a:t>-ESM-</a:t>
            </a:r>
            <a:r>
              <a:rPr lang="fr-FR" sz="1400" dirty="0" err="1">
                <a:latin typeface="Courier"/>
                <a:cs typeface="Courier"/>
              </a:rPr>
              <a:t>EP.py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my_comparison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LMDZ</a:t>
            </a:r>
            <a:endParaRPr lang="fr-FR" sz="1400" b="1" dirty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=&gt; '</a:t>
            </a:r>
            <a:r>
              <a:rPr lang="fr-FR" sz="1400" dirty="0">
                <a:latin typeface="Courier"/>
                <a:cs typeface="Courier"/>
              </a:rPr>
              <a:t>Atmosphere_Surface'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>
                <a:latin typeface="Courier"/>
                <a:cs typeface="Courier"/>
              </a:rPr>
              <a:t>Atmosphere_zonmean'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 err="1" smtClean="0">
                <a:latin typeface="Courier"/>
                <a:cs typeface="Courier"/>
              </a:rPr>
              <a:t>Atmosphere_StdPressLevs</a:t>
            </a:r>
            <a:r>
              <a:rPr lang="fr-FR" sz="1400" dirty="0" smtClean="0">
                <a:latin typeface="Courier"/>
                <a:cs typeface="Courier"/>
              </a:rPr>
              <a:t>’</a:t>
            </a:r>
            <a:endParaRPr lang="fr-FR" sz="1400" dirty="0">
              <a:latin typeface="Courier"/>
              <a:cs typeface="Courier"/>
            </a:endParaRPr>
          </a:p>
          <a:p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run_C</a:t>
            </a:r>
            <a:r>
              <a:rPr lang="fr-FR" sz="1400" dirty="0">
                <a:latin typeface="Courier"/>
                <a:cs typeface="Courier"/>
              </a:rPr>
              <a:t>-ESM-</a:t>
            </a:r>
            <a:r>
              <a:rPr lang="fr-FR" sz="1400" dirty="0" err="1">
                <a:latin typeface="Courier"/>
                <a:cs typeface="Courier"/>
              </a:rPr>
              <a:t>EP.py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my_comparison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LMDZOR</a:t>
            </a:r>
          </a:p>
          <a:p>
            <a:r>
              <a:rPr lang="fr-FR" sz="1400" dirty="0" smtClean="0">
                <a:latin typeface="Courier"/>
                <a:cs typeface="Courier"/>
              </a:rPr>
              <a:t>=&gt; '</a:t>
            </a:r>
            <a:r>
              <a:rPr lang="fr-FR" sz="1400" dirty="0">
                <a:latin typeface="Courier"/>
                <a:cs typeface="Courier"/>
              </a:rPr>
              <a:t>Atmosphere_Surface'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>
                <a:latin typeface="Courier"/>
                <a:cs typeface="Courier"/>
              </a:rPr>
              <a:t>Atmosphere_zonmean'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>
                <a:latin typeface="Courier"/>
                <a:cs typeface="Courier"/>
              </a:rPr>
              <a:t>Atmosphere_StdPressLevs'</a:t>
            </a:r>
            <a:r>
              <a:rPr lang="fr-FR" sz="1400" dirty="0" smtClean="0">
                <a:latin typeface="Courier"/>
                <a:cs typeface="Courier"/>
              </a:rPr>
              <a:t>, 'ORCHIDEE’</a:t>
            </a:r>
            <a:endParaRPr lang="fr-FR" sz="1400" dirty="0">
              <a:latin typeface="Courier"/>
              <a:cs typeface="Courier"/>
            </a:endParaRPr>
          </a:p>
          <a:p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run_C</a:t>
            </a:r>
            <a:r>
              <a:rPr lang="fr-FR" sz="1400" dirty="0">
                <a:latin typeface="Courier"/>
                <a:cs typeface="Courier"/>
              </a:rPr>
              <a:t>-ESM-</a:t>
            </a:r>
            <a:r>
              <a:rPr lang="fr-FR" sz="1400" dirty="0" err="1">
                <a:latin typeface="Courier"/>
                <a:cs typeface="Courier"/>
              </a:rPr>
              <a:t>EP.py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my_comparison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NEMO</a:t>
            </a:r>
          </a:p>
          <a:p>
            <a:r>
              <a:rPr lang="fr-FR" sz="1400" dirty="0" smtClean="0">
                <a:latin typeface="Courier"/>
                <a:cs typeface="Courier"/>
              </a:rPr>
              <a:t>=&gt; '</a:t>
            </a:r>
            <a:r>
              <a:rPr lang="fr-FR" sz="1400" dirty="0">
                <a:latin typeface="Courier"/>
                <a:cs typeface="Courier"/>
              </a:rPr>
              <a:t>NEMO_main'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 err="1">
                <a:latin typeface="Courier"/>
                <a:cs typeface="Courier"/>
              </a:rPr>
              <a:t>NEMO_zonmean</a:t>
            </a:r>
            <a:r>
              <a:rPr lang="fr-FR" sz="1400" dirty="0">
                <a:latin typeface="Courier"/>
                <a:cs typeface="Courier"/>
              </a:rPr>
              <a:t>'</a:t>
            </a:r>
            <a:r>
              <a:rPr lang="fr-FR" sz="1400" dirty="0" smtClean="0">
                <a:latin typeface="Courier"/>
                <a:cs typeface="Courier"/>
              </a:rPr>
              <a:t>, '</a:t>
            </a:r>
            <a:r>
              <a:rPr lang="fr-FR" sz="1400" dirty="0" err="1" smtClean="0">
                <a:latin typeface="Courier"/>
                <a:cs typeface="Courier"/>
              </a:rPr>
              <a:t>NEMO_depthlevels</a:t>
            </a:r>
            <a:r>
              <a:rPr lang="fr-FR" sz="1400" dirty="0" smtClean="0">
                <a:latin typeface="Courier"/>
                <a:cs typeface="Courier"/>
              </a:rPr>
              <a:t>’, ‘PISCES’</a:t>
            </a:r>
            <a:endParaRPr lang="fr-FR" sz="1400" dirty="0" smtClean="0">
              <a:latin typeface="Courier"/>
              <a:cs typeface="Courier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400" dirty="0" smtClean="0">
              <a:latin typeface="Courier"/>
              <a:cs typeface="Courier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C-ESM-EP in a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nutshell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Pre-defined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sets of components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7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110034" y="1585978"/>
            <a:ext cx="6581822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venir Book"/>
                <a:cs typeface="Avenir Book"/>
              </a:rPr>
              <a:t>If </a:t>
            </a:r>
            <a:r>
              <a:rPr lang="fr-FR" b="1" dirty="0" err="1" smtClean="0">
                <a:latin typeface="Avenir Book"/>
                <a:cs typeface="Avenir Book"/>
              </a:rPr>
              <a:t>you</a:t>
            </a:r>
            <a:r>
              <a:rPr lang="fr-FR" b="1" dirty="0">
                <a:latin typeface="Avenir Book"/>
                <a:cs typeface="Avenir Book"/>
              </a:rPr>
              <a:t> </a:t>
            </a:r>
            <a:r>
              <a:rPr lang="fr-FR" b="1" dirty="0" smtClean="0">
                <a:latin typeface="Avenir Book"/>
                <a:cs typeface="Avenir Book"/>
              </a:rPr>
              <a:t>have </a:t>
            </a:r>
            <a:r>
              <a:rPr lang="fr-FR" b="1" dirty="0" err="1" smtClean="0">
                <a:latin typeface="Avenir Book"/>
                <a:cs typeface="Avenir Book"/>
              </a:rPr>
              <a:t>started</a:t>
            </a:r>
            <a:r>
              <a:rPr lang="fr-FR" b="1" dirty="0" smtClean="0">
                <a:latin typeface="Avenir Book"/>
                <a:cs typeface="Avenir Book"/>
              </a:rPr>
              <a:t> a new </a:t>
            </a:r>
            <a:r>
              <a:rPr lang="fr-FR" b="1" dirty="0" err="1" smtClean="0">
                <a:latin typeface="Avenir Book"/>
                <a:cs typeface="Avenir Book"/>
              </a:rPr>
              <a:t>working</a:t>
            </a:r>
            <a:r>
              <a:rPr lang="fr-FR" b="1" dirty="0" smtClean="0">
                <a:latin typeface="Avenir Book"/>
                <a:cs typeface="Avenir Book"/>
              </a:rPr>
              <a:t> directory (</a:t>
            </a:r>
            <a:r>
              <a:rPr lang="fr-FR" b="1" dirty="0" err="1" smtClean="0">
                <a:latin typeface="Avenir Book"/>
                <a:cs typeface="Avenir Book"/>
              </a:rPr>
              <a:t>cloned</a:t>
            </a:r>
            <a:r>
              <a:rPr lang="fr-FR" b="1" dirty="0" smtClean="0">
                <a:latin typeface="Avenir Book"/>
                <a:cs typeface="Avenir Book"/>
              </a:rPr>
              <a:t> the sources) or </a:t>
            </a:r>
            <a:r>
              <a:rPr lang="fr-FR" b="1" dirty="0" err="1" smtClean="0">
                <a:latin typeface="Avenir Book"/>
                <a:cs typeface="Avenir Book"/>
              </a:rPr>
              <a:t>you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just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updated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your</a:t>
            </a:r>
            <a:r>
              <a:rPr lang="fr-FR" b="1" dirty="0" smtClean="0">
                <a:latin typeface="Avenir Book"/>
                <a:cs typeface="Avenir Book"/>
              </a:rPr>
              <a:t> sources:</a:t>
            </a:r>
          </a:p>
          <a:p>
            <a:endParaRPr lang="fr-FR" b="1" dirty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b="1" dirty="0" err="1" smtClean="0">
                <a:latin typeface="Avenir Book"/>
                <a:cs typeface="Avenir Book"/>
              </a:rPr>
              <a:t>start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your</a:t>
            </a:r>
            <a:r>
              <a:rPr lang="fr-FR" b="1" dirty="0" smtClean="0">
                <a:latin typeface="Avenir Book"/>
                <a:cs typeface="Avenir Book"/>
              </a:rPr>
              <a:t> new </a:t>
            </a:r>
            <a:r>
              <a:rPr lang="fr-FR" b="1" dirty="0" err="1" smtClean="0">
                <a:latin typeface="Avenir Book"/>
                <a:cs typeface="Avenir Book"/>
              </a:rPr>
              <a:t>comparison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from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comparison_example</a:t>
            </a:r>
            <a:r>
              <a:rPr lang="fr-FR" b="1" dirty="0" smtClean="0">
                <a:latin typeface="Avenir Book"/>
                <a:cs typeface="Avenir Book"/>
              </a:rPr>
              <a:t> and not </a:t>
            </a:r>
            <a:r>
              <a:rPr lang="fr-FR" b="1" dirty="0" err="1" smtClean="0">
                <a:latin typeface="Avenir Book"/>
                <a:cs typeface="Avenir Book"/>
              </a:rPr>
              <a:t>from</a:t>
            </a:r>
            <a:r>
              <a:rPr lang="fr-FR" b="1" dirty="0" smtClean="0">
                <a:latin typeface="Avenir Book"/>
                <a:cs typeface="Avenir Book"/>
              </a:rPr>
              <a:t> an </a:t>
            </a:r>
            <a:r>
              <a:rPr lang="fr-FR" b="1" dirty="0" err="1" smtClean="0">
                <a:latin typeface="Avenir Book"/>
                <a:cs typeface="Avenir Book"/>
              </a:rPr>
              <a:t>existing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old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comparison</a:t>
            </a:r>
            <a:r>
              <a:rPr lang="fr-FR" b="1" dirty="0" smtClean="0">
                <a:latin typeface="Avenir Book"/>
                <a:cs typeface="Avenir Book"/>
              </a:rPr>
              <a:t> directory</a:t>
            </a:r>
          </a:p>
          <a:p>
            <a:pPr marL="742950" lvl="1" indent="-285750">
              <a:buFontTx/>
              <a:buChar char="-"/>
            </a:pPr>
            <a:r>
              <a:rPr lang="fr-FR" dirty="0" smtClean="0">
                <a:latin typeface="Avenir Book"/>
                <a:cs typeface="Avenir Book"/>
              </a:rPr>
              <a:t>You </a:t>
            </a:r>
            <a:r>
              <a:rPr lang="fr-FR" dirty="0" err="1" smtClean="0">
                <a:latin typeface="Avenir Book"/>
                <a:cs typeface="Avenir Book"/>
              </a:rPr>
              <a:t>can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always</a:t>
            </a:r>
            <a:r>
              <a:rPr lang="fr-FR" dirty="0" smtClean="0">
                <a:latin typeface="Avenir Book"/>
                <a:cs typeface="Avenir Book"/>
              </a:rPr>
              <a:t> copy </a:t>
            </a:r>
            <a:r>
              <a:rPr lang="fr-FR" dirty="0" err="1" smtClean="0">
                <a:latin typeface="Avenir Book"/>
                <a:cs typeface="Avenir Book"/>
              </a:rPr>
              <a:t>manually</a:t>
            </a:r>
            <a:r>
              <a:rPr lang="fr-FR" dirty="0" smtClean="0">
                <a:latin typeface="Avenir Book"/>
                <a:cs typeface="Avenir Book"/>
              </a:rPr>
              <a:t> the </a:t>
            </a:r>
            <a:r>
              <a:rPr lang="fr-FR" dirty="0" err="1" smtClean="0">
                <a:latin typeface="Avenir Book"/>
                <a:cs typeface="Avenir Book"/>
              </a:rPr>
              <a:t>list</a:t>
            </a:r>
            <a:r>
              <a:rPr lang="fr-FR" dirty="0" smtClean="0">
                <a:latin typeface="Avenir Book"/>
                <a:cs typeface="Avenir Book"/>
              </a:rPr>
              <a:t> of simulations (‘</a:t>
            </a:r>
            <a:r>
              <a:rPr lang="fr-FR" dirty="0" err="1" smtClean="0">
                <a:latin typeface="Avenir Book"/>
                <a:cs typeface="Avenir Book"/>
              </a:rPr>
              <a:t>models</a:t>
            </a:r>
            <a:r>
              <a:rPr lang="fr-FR" dirty="0" smtClean="0">
                <a:latin typeface="Avenir Book"/>
                <a:cs typeface="Avenir Book"/>
              </a:rPr>
              <a:t>’) in the new </a:t>
            </a:r>
            <a:r>
              <a:rPr lang="fr-FR" dirty="0" err="1" smtClean="0">
                <a:latin typeface="Avenir Book"/>
                <a:cs typeface="Avenir Book"/>
              </a:rPr>
              <a:t>datasets_setup.py</a:t>
            </a:r>
            <a:r>
              <a:rPr lang="fr-FR" dirty="0" smtClean="0">
                <a:latin typeface="Avenir Book"/>
                <a:cs typeface="Avenir Book"/>
              </a:rPr>
              <a:t> file.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>
                <a:latin typeface="Avenir Book"/>
                <a:cs typeface="Avenir Book"/>
              </a:rPr>
              <a:t>Also</a:t>
            </a:r>
            <a:r>
              <a:rPr lang="fr-FR" dirty="0" smtClean="0">
                <a:latin typeface="Avenir Book"/>
                <a:cs typeface="Avenir Book"/>
              </a:rPr>
              <a:t>, if </a:t>
            </a:r>
            <a:r>
              <a:rPr lang="fr-FR" dirty="0" err="1" smtClean="0">
                <a:latin typeface="Avenir Book"/>
                <a:cs typeface="Avenir Book"/>
              </a:rPr>
              <a:t>you</a:t>
            </a:r>
            <a:r>
              <a:rPr lang="fr-FR" dirty="0" smtClean="0">
                <a:latin typeface="Avenir Book"/>
                <a:cs typeface="Avenir Book"/>
              </a:rPr>
              <a:t> have </a:t>
            </a:r>
            <a:r>
              <a:rPr lang="fr-FR" dirty="0" err="1" smtClean="0">
                <a:latin typeface="Avenir Book"/>
                <a:cs typeface="Avenir Book"/>
              </a:rPr>
              <a:t>specific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features</a:t>
            </a:r>
            <a:r>
              <a:rPr lang="fr-FR" dirty="0" smtClean="0">
                <a:latin typeface="Avenir Book"/>
                <a:cs typeface="Avenir Book"/>
              </a:rPr>
              <a:t> in </a:t>
            </a:r>
            <a:r>
              <a:rPr lang="fr-FR" dirty="0" err="1" smtClean="0">
                <a:latin typeface="Avenir Book"/>
                <a:cs typeface="Avenir Book"/>
              </a:rPr>
              <a:t>your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old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parameter</a:t>
            </a:r>
            <a:r>
              <a:rPr lang="fr-FR" dirty="0" smtClean="0">
                <a:latin typeface="Avenir Book"/>
                <a:cs typeface="Avenir Book"/>
              </a:rPr>
              <a:t> files, </a:t>
            </a:r>
            <a:r>
              <a:rPr lang="fr-FR" dirty="0" err="1" smtClean="0">
                <a:latin typeface="Avenir Book"/>
                <a:cs typeface="Avenir Book"/>
              </a:rPr>
              <a:t>add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them</a:t>
            </a:r>
            <a:r>
              <a:rPr lang="fr-FR" dirty="0" smtClean="0">
                <a:latin typeface="Avenir Book"/>
                <a:cs typeface="Avenir Book"/>
              </a:rPr>
              <a:t> to the new </a:t>
            </a:r>
            <a:r>
              <a:rPr lang="fr-FR" dirty="0" err="1" smtClean="0">
                <a:latin typeface="Avenir Book"/>
                <a:cs typeface="Avenir Book"/>
              </a:rPr>
              <a:t>ones</a:t>
            </a:r>
            <a:r>
              <a:rPr lang="fr-FR" dirty="0" smtClean="0">
                <a:latin typeface="Avenir Book"/>
                <a:cs typeface="Avenir Book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!!! If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you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 are not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using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 the right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parameter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 files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with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your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 version of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main_C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-ESM-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EP.py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,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you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will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either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 not use the last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developments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 or have </a:t>
            </a:r>
            <a:r>
              <a:rPr lang="fr-FR" dirty="0" err="1">
                <a:solidFill>
                  <a:schemeClr val="tx2"/>
                </a:solidFill>
                <a:latin typeface="Avenir Book"/>
                <a:cs typeface="Avenir Book"/>
              </a:rPr>
              <a:t>errors</a:t>
            </a:r>
            <a:r>
              <a:rPr lang="fr-FR" dirty="0">
                <a:solidFill>
                  <a:schemeClr val="tx2"/>
                </a:solidFill>
                <a:latin typeface="Avenir Book"/>
                <a:cs typeface="Avenir Book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fr-FR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b="1" dirty="0" err="1" smtClean="0">
                <a:latin typeface="Avenir Book"/>
                <a:cs typeface="Avenir Book"/>
              </a:rPr>
              <a:t>Keep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only</a:t>
            </a:r>
            <a:r>
              <a:rPr lang="fr-FR" b="1" dirty="0" smtClean="0">
                <a:latin typeface="Avenir Book"/>
                <a:cs typeface="Avenir Book"/>
              </a:rPr>
              <a:t> the components </a:t>
            </a:r>
            <a:r>
              <a:rPr lang="fr-FR" b="1" dirty="0" err="1" smtClean="0">
                <a:latin typeface="Avenir Book"/>
                <a:cs typeface="Avenir Book"/>
              </a:rPr>
              <a:t>you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need</a:t>
            </a:r>
            <a:r>
              <a:rPr lang="fr-FR" b="1" dirty="0" smtClean="0">
                <a:latin typeface="Avenir Book"/>
                <a:cs typeface="Avenir Book"/>
              </a:rPr>
              <a:t> in </a:t>
            </a:r>
            <a:r>
              <a:rPr lang="fr-FR" b="1" dirty="0" err="1" smtClean="0">
                <a:latin typeface="Avenir Book"/>
                <a:cs typeface="Avenir Book"/>
              </a:rPr>
              <a:t>your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comparison</a:t>
            </a:r>
            <a:r>
              <a:rPr lang="fr-FR" b="1" dirty="0" smtClean="0">
                <a:latin typeface="Avenir Book"/>
                <a:cs typeface="Avenir Book"/>
              </a:rPr>
              <a:t> directory: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>
                <a:latin typeface="Avenir Book"/>
                <a:cs typeface="Avenir Book"/>
              </a:rPr>
              <a:t>Avoid</a:t>
            </a:r>
            <a:r>
              <a:rPr lang="fr-FR" dirty="0" smtClean="0">
                <a:latin typeface="Avenir Book"/>
                <a:cs typeface="Avenir Book"/>
              </a:rPr>
              <a:t> running diagnostics </a:t>
            </a:r>
            <a:r>
              <a:rPr lang="fr-FR" dirty="0" err="1" smtClean="0">
                <a:latin typeface="Avenir Book"/>
                <a:cs typeface="Avenir Book"/>
              </a:rPr>
              <a:t>that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you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won’t</a:t>
            </a:r>
            <a:r>
              <a:rPr lang="fr-FR" dirty="0" smtClean="0">
                <a:latin typeface="Avenir Book"/>
                <a:cs typeface="Avenir Book"/>
              </a:rPr>
              <a:t> look</a:t>
            </a:r>
          </a:p>
          <a:p>
            <a:pPr marL="742950" lvl="1" indent="-285750">
              <a:buFontTx/>
              <a:buChar char="-"/>
            </a:pPr>
            <a:r>
              <a:rPr lang="fr-FR" dirty="0" smtClean="0">
                <a:latin typeface="Avenir Book"/>
                <a:cs typeface="Avenir Book"/>
              </a:rPr>
              <a:t>It </a:t>
            </a:r>
            <a:r>
              <a:rPr lang="fr-FR" dirty="0" err="1" smtClean="0">
                <a:latin typeface="Avenir Book"/>
                <a:cs typeface="Avenir Book"/>
              </a:rPr>
              <a:t>will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clarifiy</a:t>
            </a:r>
            <a:r>
              <a:rPr lang="fr-FR" dirty="0" smtClean="0">
                <a:latin typeface="Avenir Book"/>
                <a:cs typeface="Avenir Book"/>
              </a:rPr>
              <a:t> the C-ESM-EP </a:t>
            </a:r>
            <a:r>
              <a:rPr lang="fr-FR" dirty="0" err="1" smtClean="0">
                <a:latin typeface="Avenir Book"/>
                <a:cs typeface="Avenir Book"/>
              </a:rPr>
              <a:t>frontpage</a:t>
            </a:r>
            <a:r>
              <a:rPr lang="fr-FR" dirty="0" smtClean="0">
                <a:latin typeface="Avenir Book"/>
                <a:cs typeface="Avenir Book"/>
              </a:rPr>
              <a:t>: </a:t>
            </a:r>
            <a:r>
              <a:rPr lang="fr-FR" dirty="0" err="1" smtClean="0">
                <a:latin typeface="Avenir Book"/>
                <a:cs typeface="Avenir Book"/>
              </a:rPr>
              <a:t>you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will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only</a:t>
            </a:r>
            <a:r>
              <a:rPr lang="fr-FR" dirty="0" smtClean="0">
                <a:latin typeface="Avenir Book"/>
                <a:cs typeface="Avenir Book"/>
              </a:rPr>
              <a:t> have the links to the </a:t>
            </a:r>
            <a:r>
              <a:rPr lang="fr-FR" dirty="0" err="1" smtClean="0">
                <a:latin typeface="Avenir Book"/>
                <a:cs typeface="Avenir Book"/>
              </a:rPr>
              <a:t>available</a:t>
            </a:r>
            <a:r>
              <a:rPr lang="fr-FR" dirty="0" smtClean="0">
                <a:latin typeface="Avenir Book"/>
                <a:cs typeface="Avenir Book"/>
              </a:rPr>
              <a:t> components</a:t>
            </a:r>
            <a:endParaRPr lang="fr-FR" dirty="0" smtClean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Get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the sources / update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Warning /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Things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know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6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Setup 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automatic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e-mail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run_C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-ESM-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EP.py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9</a:t>
            </a:fld>
            <a:endParaRPr lang="fr-FR"/>
          </a:p>
        </p:txBody>
      </p:sp>
      <p:pic>
        <p:nvPicPr>
          <p:cNvPr id="2" name="Image 1" descr="Capture d’écran 2018-02-07 à 14.09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5" y="1466273"/>
            <a:ext cx="7584186" cy="539172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528372" y="1958721"/>
            <a:ext cx="6041440" cy="3532887"/>
          </a:xfrm>
          <a:prstGeom prst="rect">
            <a:avLst/>
          </a:prstGeom>
          <a:solidFill>
            <a:srgbClr val="FFFFFF"/>
          </a:solidFill>
          <a:ln>
            <a:solidFill>
              <a:srgbClr val="17375E"/>
            </a:solidFill>
          </a:ln>
        </p:spPr>
        <p:txBody>
          <a:bodyPr wrap="square" lIns="720000" tIns="468000" rIns="720000" bIns="1080000" rtlCol="0">
            <a:spAutoFit/>
          </a:bodyPr>
          <a:lstStyle/>
          <a:p>
            <a:r>
              <a:rPr lang="fr-FR" sz="1600" dirty="0" smtClean="0"/>
              <a:t>This </a:t>
            </a:r>
            <a:r>
              <a:rPr lang="fr-FR" sz="1600" dirty="0" err="1" smtClean="0"/>
              <a:t>is</a:t>
            </a:r>
            <a:r>
              <a:rPr lang="fr-FR" sz="1600" dirty="0" smtClean="0"/>
              <a:t> the first </a:t>
            </a:r>
            <a:r>
              <a:rPr lang="fr-FR" sz="1600" dirty="0" err="1" smtClean="0"/>
              <a:t>thing</a:t>
            </a:r>
            <a:r>
              <a:rPr lang="fr-FR" sz="1600" dirty="0" smtClean="0"/>
              <a:t> </a:t>
            </a:r>
            <a:r>
              <a:rPr lang="fr-FR" sz="1600" dirty="0" err="1" smtClean="0"/>
              <a:t>you</a:t>
            </a:r>
            <a:r>
              <a:rPr lang="fr-FR" sz="1600" dirty="0" smtClean="0"/>
              <a:t> have to do </a:t>
            </a:r>
            <a:r>
              <a:rPr lang="fr-FR" sz="1600" dirty="0" err="1" smtClean="0"/>
              <a:t>after</a:t>
            </a:r>
            <a:r>
              <a:rPr lang="fr-FR" sz="1600" dirty="0" smtClean="0"/>
              <a:t> </a:t>
            </a:r>
            <a:r>
              <a:rPr lang="fr-FR" sz="1600" dirty="0" err="1" smtClean="0"/>
              <a:t>installing</a:t>
            </a:r>
            <a:r>
              <a:rPr lang="fr-FR" sz="1600" dirty="0" smtClean="0"/>
              <a:t> </a:t>
            </a:r>
            <a:r>
              <a:rPr lang="fr-FR" sz="1600" dirty="0" err="1" smtClean="0"/>
              <a:t>your</a:t>
            </a:r>
            <a:r>
              <a:rPr lang="fr-FR" sz="1600" dirty="0" smtClean="0"/>
              <a:t> C-ESM-EP: </a:t>
            </a:r>
            <a:r>
              <a:rPr lang="fr-FR" sz="1600" dirty="0" err="1" smtClean="0"/>
              <a:t>edit</a:t>
            </a:r>
            <a:r>
              <a:rPr lang="fr-FR" sz="1600" dirty="0"/>
              <a:t> </a:t>
            </a:r>
            <a:r>
              <a:rPr lang="fr-FR" sz="1600" dirty="0" err="1" smtClean="0"/>
              <a:t>run_C</a:t>
            </a:r>
            <a:r>
              <a:rPr lang="fr-FR" sz="1600" dirty="0" smtClean="0"/>
              <a:t>-ESM-</a:t>
            </a:r>
            <a:r>
              <a:rPr lang="fr-FR" sz="1600" dirty="0" err="1" smtClean="0"/>
              <a:t>EP.py</a:t>
            </a:r>
            <a:r>
              <a:rPr lang="fr-FR" sz="1600" dirty="0" smtClean="0"/>
              <a:t> to </a:t>
            </a:r>
            <a:r>
              <a:rPr lang="fr-FR" sz="1600" dirty="0" err="1" smtClean="0"/>
              <a:t>either</a:t>
            </a:r>
            <a:r>
              <a:rPr lang="fr-FR" sz="1600" dirty="0" smtClean="0"/>
              <a:t> </a:t>
            </a:r>
            <a:r>
              <a:rPr lang="fr-FR" sz="1600" dirty="0" err="1" smtClean="0"/>
              <a:t>provide</a:t>
            </a:r>
            <a:r>
              <a:rPr lang="fr-FR" sz="1600" dirty="0" smtClean="0"/>
              <a:t> </a:t>
            </a:r>
            <a:r>
              <a:rPr lang="fr-FR" sz="1600" dirty="0" err="1" smtClean="0"/>
              <a:t>your</a:t>
            </a:r>
            <a:r>
              <a:rPr lang="fr-FR" sz="1600" dirty="0" smtClean="0"/>
              <a:t> e-mail if </a:t>
            </a:r>
            <a:r>
              <a:rPr lang="fr-FR" sz="1600" dirty="0" err="1" smtClean="0"/>
              <a:t>you</a:t>
            </a:r>
            <a:r>
              <a:rPr lang="fr-FR" sz="1600" dirty="0" smtClean="0"/>
              <a:t> </a:t>
            </a:r>
            <a:r>
              <a:rPr lang="fr-FR" sz="1600" dirty="0" err="1" smtClean="0"/>
              <a:t>want</a:t>
            </a:r>
            <a:r>
              <a:rPr lang="fr-FR" sz="1600" dirty="0" smtClean="0"/>
              <a:t> to </a:t>
            </a:r>
            <a:r>
              <a:rPr lang="fr-FR" sz="1600" dirty="0" err="1" smtClean="0"/>
              <a:t>receive</a:t>
            </a:r>
            <a:r>
              <a:rPr lang="fr-FR" sz="1600" dirty="0" smtClean="0"/>
              <a:t> one </a:t>
            </a:r>
            <a:r>
              <a:rPr lang="fr-FR" sz="1600" dirty="0" err="1" smtClean="0"/>
              <a:t>at</a:t>
            </a:r>
            <a:r>
              <a:rPr lang="fr-FR" sz="1600" dirty="0" smtClean="0"/>
              <a:t> the end of a job, or set email=None to </a:t>
            </a:r>
            <a:r>
              <a:rPr lang="fr-FR" sz="1600" dirty="0" err="1" smtClean="0"/>
              <a:t>discard</a:t>
            </a:r>
            <a:r>
              <a:rPr lang="fr-FR" sz="1600" dirty="0" smtClean="0"/>
              <a:t> </a:t>
            </a:r>
            <a:r>
              <a:rPr lang="fr-FR" sz="1600" dirty="0" err="1" smtClean="0"/>
              <a:t>this</a:t>
            </a:r>
            <a:r>
              <a:rPr lang="fr-FR" sz="1600" dirty="0" smtClean="0"/>
              <a:t> </a:t>
            </a:r>
            <a:r>
              <a:rPr lang="fr-FR" sz="1600" dirty="0" err="1" smtClean="0"/>
              <a:t>functionality</a:t>
            </a:r>
            <a:r>
              <a:rPr lang="fr-FR" sz="1600" dirty="0" smtClean="0"/>
              <a:t>.</a:t>
            </a:r>
          </a:p>
          <a:p>
            <a:endParaRPr lang="fr-FR" sz="1600" dirty="0"/>
          </a:p>
          <a:p>
            <a:r>
              <a:rPr lang="fr-FR" sz="1600" dirty="0" smtClean="0"/>
              <a:t>You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also</a:t>
            </a:r>
            <a:r>
              <a:rPr lang="fr-FR" sz="1600" dirty="0" smtClean="0"/>
              <a:t> </a:t>
            </a:r>
            <a:r>
              <a:rPr lang="fr-FR" sz="1600" dirty="0" err="1" smtClean="0"/>
              <a:t>p</a:t>
            </a:r>
            <a:r>
              <a:rPr lang="fr-FR" sz="1600" dirty="0" err="1" smtClean="0"/>
              <a:t>rovide</a:t>
            </a:r>
            <a:r>
              <a:rPr lang="fr-FR" sz="1600" dirty="0" smtClean="0"/>
              <a:t> multiple emails </a:t>
            </a:r>
            <a:r>
              <a:rPr lang="fr-FR" sz="1600" dirty="0" err="1" smtClean="0"/>
              <a:t>separated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commas:</a:t>
            </a:r>
          </a:p>
          <a:p>
            <a:r>
              <a:rPr lang="fr-FR" sz="1600" dirty="0" smtClean="0"/>
              <a:t>‘name1@address.com,name2@address.com’</a:t>
            </a:r>
            <a:endParaRPr lang="fr-FR" sz="1600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305650" y="4664983"/>
            <a:ext cx="1780431" cy="1246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4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40346</TotalTime>
  <Words>2402</Words>
  <Application>Microsoft Macintosh PowerPoint</Application>
  <PresentationFormat>Présentation à l'écran (4:3)</PresentationFormat>
  <Paragraphs>344</Paragraphs>
  <Slides>36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Laboratoire des Sciences du Climat et de l'Environnement - CEA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Jérôme Servonnat</dc:creator>
  <cp:lastModifiedBy>Jérôme Servonnat</cp:lastModifiedBy>
  <cp:revision>348</cp:revision>
  <dcterms:created xsi:type="dcterms:W3CDTF">2017-01-16T10:19:40Z</dcterms:created>
  <dcterms:modified xsi:type="dcterms:W3CDTF">2018-02-08T10:56:17Z</dcterms:modified>
</cp:coreProperties>
</file>